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59" r:id="rId6"/>
    <p:sldId id="257" r:id="rId7"/>
    <p:sldId id="258" r:id="rId8"/>
    <p:sldId id="260" r:id="rId9"/>
    <p:sldId id="261" r:id="rId10"/>
    <p:sldId id="262" r:id="rId11"/>
    <p:sldId id="266" r:id="rId12"/>
    <p:sldId id="267"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85" autoAdjust="0"/>
    <p:restoredTop sz="94660"/>
  </p:normalViewPr>
  <p:slideViewPr>
    <p:cSldViewPr snapToGrid="0">
      <p:cViewPr varScale="1">
        <p:scale>
          <a:sx n="79" d="100"/>
          <a:sy n="79" d="100"/>
        </p:scale>
        <p:origin x="5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717041-4546-0BB2-324D-CE12A3C888E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5FF70AEE-40E1-5EA0-4323-3CE4291A1E3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E3BDF8C-F884-5FD6-7739-0D9471DF91A5}"/>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2BAC42A8-3FAA-B760-2ECE-3440AB1E672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A2D5396-697C-2E21-1F65-1AC44599E579}"/>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3792858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F15915-1263-346D-A1B5-5ABCEF02968A}"/>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2521A5DB-CB3F-E1B0-CEF5-84BCE40A5F60}"/>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B600F47-2802-E638-D8E8-E93D933A0A52}"/>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C1EB5EF8-DFB2-7777-B2D4-20382A87407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36FD987-7D26-9952-7E26-AFDB787E36CC}"/>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951298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C3B64573-6731-C6D6-F6C6-AAB39FEC615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1C22B18B-69FA-1481-FCE2-A333633642AD}"/>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2492B07-BDED-60E1-7E1B-4C85F4566A09}"/>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3E059BE3-77E9-CD14-BE05-BBE1699C2B4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35B6F66-DE12-9B2D-6147-78093B2DDC42}"/>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124950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B024CF-725D-2D69-4A08-86600939EEE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FBC644F-BF77-C34D-D83B-6E3399791FB3}"/>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0D166C0-2893-8913-8D6B-47E1BF78FC39}"/>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BBAF0D05-C902-7A01-EAFF-C39B9CA2053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9919B64-09A3-2C28-5DCA-BC93F5B42C77}"/>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254697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C67DD2-2E7C-5B45-A31C-8758FFD8DDA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993931E-A219-3C65-B262-26EBE3B915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EBF2515-479F-01FF-99E8-E644AC6CDD69}"/>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0642BAF1-FC7E-1131-8046-D0088F869BE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5EEBFD9-653F-7CE5-D6DC-696F54DA8A4D}"/>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407401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94344-A4BC-55F0-A443-C48C0566E9EE}"/>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A455A02-38A4-3E85-2BEE-9FCD418ED98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6CEE50E-C4E9-C504-A703-4E36131742D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7C318148-EB6A-9D03-2AE6-AFA3D7ACB3B4}"/>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7528E1E6-6D8F-F3C8-2D79-2FDDC7293C7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90BB2DC-BC52-AC14-F115-54D6D54DB488}"/>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20968433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CC72A6-C1EE-0F96-26CA-9A6BEB7824BB}"/>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82E4F2D8-04C5-CC92-8EAE-FFB78C2BD6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588CB56-841F-BEEC-A1BC-5C28E678CD87}"/>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8FE35CA-5DCA-5062-BD1D-201D01B431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0E00B507-5778-B2A9-C6B3-3F9540837C7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C2FB22F-33EF-3842-B96E-3EE5B572FA7B}"/>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8" name="Tijdelijke aanduiding voor voettekst 7">
            <a:extLst>
              <a:ext uri="{FF2B5EF4-FFF2-40B4-BE49-F238E27FC236}">
                <a16:creationId xmlns:a16="http://schemas.microsoft.com/office/drawing/2014/main" id="{BF066759-F686-CF34-34EA-C4B3C8CF050D}"/>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4D630273-1EF2-9F5F-FF83-74D6D044E9B5}"/>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3534723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2EF82EC-0AA5-86E4-2470-58CB4400EF8A}"/>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CBBCC939-84BF-7340-4746-DE619264AEED}"/>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4" name="Tijdelijke aanduiding voor voettekst 3">
            <a:extLst>
              <a:ext uri="{FF2B5EF4-FFF2-40B4-BE49-F238E27FC236}">
                <a16:creationId xmlns:a16="http://schemas.microsoft.com/office/drawing/2014/main" id="{7FD90500-A999-449B-3D1B-EE0947BD169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71535A6A-CF3B-EB2C-5AE9-DFEED04CD652}"/>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2710151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DFA7E535-5E4A-EF8C-AE14-495B98962782}"/>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3" name="Tijdelijke aanduiding voor voettekst 2">
            <a:extLst>
              <a:ext uri="{FF2B5EF4-FFF2-40B4-BE49-F238E27FC236}">
                <a16:creationId xmlns:a16="http://schemas.microsoft.com/office/drawing/2014/main" id="{BAE9A7DF-F52D-B6B4-9B54-70C08471D0A6}"/>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464A1AD4-B0A2-21E9-E23A-B8E1C531824F}"/>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1558036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802236E-D3C1-E713-5F7B-A55D9C81121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DCD37B53-8C01-8298-14BC-646DCA1627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FEFD3DC-71CA-3E4D-7C5E-AA26D0BF4B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8FD06DD-B5E4-AA7E-83A7-3F977EC9FC14}"/>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6977D2ED-8DAD-F8DB-2E15-E87DDC5917A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41F2C73-FE48-C7BB-B23E-CA6642CA652E}"/>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1581343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984C0D-ED50-6468-0D74-4BFE4CC424E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A8DD772C-20F9-1C9D-A244-BA61499D1C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5336631-FEBF-2013-E5EE-9B251F681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2A583B26-9F31-5FFF-8033-B9AF8971842A}"/>
              </a:ext>
            </a:extLst>
          </p:cNvPr>
          <p:cNvSpPr>
            <a:spLocks noGrp="1"/>
          </p:cNvSpPr>
          <p:nvPr>
            <p:ph type="dt" sz="half" idx="10"/>
          </p:nvPr>
        </p:nvSpPr>
        <p:spPr/>
        <p:txBody>
          <a:bodyPr/>
          <a:lstStyle/>
          <a:p>
            <a:fld id="{29325919-9766-42C8-AFAD-0B1E24040B8B}" type="datetimeFigureOut">
              <a:rPr lang="nl-NL" smtClean="0"/>
              <a:t>7-6-2025</a:t>
            </a:fld>
            <a:endParaRPr lang="nl-NL"/>
          </a:p>
        </p:txBody>
      </p:sp>
      <p:sp>
        <p:nvSpPr>
          <p:cNvPr id="6" name="Tijdelijke aanduiding voor voettekst 5">
            <a:extLst>
              <a:ext uri="{FF2B5EF4-FFF2-40B4-BE49-F238E27FC236}">
                <a16:creationId xmlns:a16="http://schemas.microsoft.com/office/drawing/2014/main" id="{7AB28973-6522-F33B-C50E-3F2B57CA569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927C726-4CB7-9B7B-90B5-B712D76CD02A}"/>
              </a:ext>
            </a:extLst>
          </p:cNvPr>
          <p:cNvSpPr>
            <a:spLocks noGrp="1"/>
          </p:cNvSpPr>
          <p:nvPr>
            <p:ph type="sldNum" sz="quarter" idx="12"/>
          </p:nvPr>
        </p:nvSpPr>
        <p:spPr/>
        <p:txBody>
          <a:bodyPr/>
          <a:lstStyle/>
          <a:p>
            <a:fld id="{3950CDBF-950F-48E0-956E-3B1850574555}" type="slidenum">
              <a:rPr lang="nl-NL" smtClean="0"/>
              <a:t>‹nr.›</a:t>
            </a:fld>
            <a:endParaRPr lang="nl-NL"/>
          </a:p>
        </p:txBody>
      </p:sp>
    </p:spTree>
    <p:extLst>
      <p:ext uri="{BB962C8B-B14F-4D97-AF65-F5344CB8AC3E}">
        <p14:creationId xmlns:p14="http://schemas.microsoft.com/office/powerpoint/2010/main" val="2138617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82C2DD36-2988-955D-DE28-E1123B4C3E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D9BE2AF8-6DE8-8BDA-73E2-97164E7301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3C5567E-9712-DE88-921C-F0E5EF29894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25919-9766-42C8-AFAD-0B1E24040B8B}" type="datetimeFigureOut">
              <a:rPr lang="nl-NL" smtClean="0"/>
              <a:t>7-6-2025</a:t>
            </a:fld>
            <a:endParaRPr lang="nl-NL"/>
          </a:p>
        </p:txBody>
      </p:sp>
      <p:sp>
        <p:nvSpPr>
          <p:cNvPr id="5" name="Tijdelijke aanduiding voor voettekst 4">
            <a:extLst>
              <a:ext uri="{FF2B5EF4-FFF2-40B4-BE49-F238E27FC236}">
                <a16:creationId xmlns:a16="http://schemas.microsoft.com/office/drawing/2014/main" id="{416CB058-153C-F970-E20D-CC6BC4DCAE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B556A075-4B1E-A38E-FFF7-AEAF66A824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50CDBF-950F-48E0-956E-3B1850574555}" type="slidenum">
              <a:rPr lang="nl-NL" smtClean="0"/>
              <a:t>‹nr.›</a:t>
            </a:fld>
            <a:endParaRPr lang="nl-NL"/>
          </a:p>
        </p:txBody>
      </p:sp>
    </p:spTree>
    <p:extLst>
      <p:ext uri="{BB962C8B-B14F-4D97-AF65-F5344CB8AC3E}">
        <p14:creationId xmlns:p14="http://schemas.microsoft.com/office/powerpoint/2010/main" val="4248337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844F2CFC-76D1-E3CF-AD0F-E341B4037910}"/>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F93C12A2-5A7F-CCAA-9764-FEA356A1315F}"/>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A7268575-9DA4-7417-C58C-BA5D0B53746A}"/>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9" name="Tekstvak 8">
            <a:extLst>
              <a:ext uri="{FF2B5EF4-FFF2-40B4-BE49-F238E27FC236}">
                <a16:creationId xmlns:a16="http://schemas.microsoft.com/office/drawing/2014/main" id="{0DB8D83A-0562-9371-5ED5-C3246DFCBF33}"/>
              </a:ext>
            </a:extLst>
          </p:cNvPr>
          <p:cNvSpPr txBox="1"/>
          <p:nvPr/>
        </p:nvSpPr>
        <p:spPr>
          <a:xfrm>
            <a:off x="-768096" y="2622480"/>
            <a:ext cx="12765024" cy="2382960"/>
          </a:xfrm>
          <a:prstGeom prst="rect">
            <a:avLst/>
          </a:prstGeom>
          <a:noFill/>
        </p:spPr>
        <p:txBody>
          <a:bodyPr wrap="square">
            <a:spAutoFit/>
          </a:bodyPr>
          <a:lstStyle/>
          <a:p>
            <a:pPr marL="901065">
              <a:lnSpc>
                <a:spcPct val="107000"/>
              </a:lnSpc>
              <a:spcAft>
                <a:spcPts val="3205"/>
              </a:spcAft>
            </a:pPr>
            <a:r>
              <a:rPr lang="nl-NL" sz="2000" b="1" i="0" kern="100" dirty="0">
                <a:solidFill>
                  <a:srgbClr val="000000"/>
                </a:solidFill>
                <a:effectLst/>
                <a:latin typeface="Calibri" panose="020F0502020204030204" pitchFamily="34" charset="0"/>
                <a:ea typeface="Calibri" panose="020F0502020204030204" pitchFamily="34" charset="0"/>
              </a:rPr>
              <a:t>Omschrijving:			</a:t>
            </a:r>
            <a:r>
              <a:rPr lang="nl-NL" sz="2000" dirty="0">
                <a:solidFill>
                  <a:srgbClr val="000000"/>
                </a:solidFill>
                <a:effectLst/>
                <a:latin typeface="Calibri" panose="020F0502020204030204" pitchFamily="34" charset="0"/>
                <a:ea typeface="Calibri" panose="020F0502020204030204" pitchFamily="34" charset="0"/>
              </a:rPr>
              <a:t>1C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is een transparante 1-componenten coating op methanol en 					</a:t>
            </a:r>
            <a:r>
              <a:rPr lang="nl-NL" sz="2000" dirty="0" err="1">
                <a:solidFill>
                  <a:srgbClr val="000000"/>
                </a:solidFill>
                <a:effectLst/>
                <a:latin typeface="Calibri" panose="020F0502020204030204" pitchFamily="34" charset="0"/>
                <a:ea typeface="Calibri" panose="020F0502020204030204" pitchFamily="34" charset="0"/>
              </a:rPr>
              <a:t>silanenbasis</a:t>
            </a:r>
            <a:r>
              <a:rPr lang="nl-NL" sz="2000" dirty="0">
                <a:solidFill>
                  <a:srgbClr val="000000"/>
                </a:solidFill>
                <a:effectLst/>
                <a:latin typeface="Calibri" panose="020F0502020204030204" pitchFamily="34" charset="0"/>
                <a:ea typeface="Calibri" panose="020F0502020204030204" pitchFamily="34" charset="0"/>
              </a:rPr>
              <a:t> die een ultradunne beschermende </a:t>
            </a:r>
            <a:r>
              <a:rPr lang="nl-NL" sz="2000" dirty="0" err="1">
                <a:solidFill>
                  <a:srgbClr val="000000"/>
                </a:solidFill>
                <a:effectLst/>
                <a:latin typeface="Calibri" panose="020F0502020204030204" pitchFamily="34" charset="0"/>
                <a:ea typeface="Calibri" panose="020F0502020204030204" pitchFamily="34" charset="0"/>
              </a:rPr>
              <a:t>microlaag</a:t>
            </a:r>
            <a:r>
              <a:rPr lang="nl-NL" sz="2000" dirty="0">
                <a:solidFill>
                  <a:srgbClr val="000000"/>
                </a:solidFill>
                <a:effectLst/>
                <a:latin typeface="Calibri" panose="020F0502020204030204" pitchFamily="34" charset="0"/>
                <a:ea typeface="Calibri" panose="020F0502020204030204" pitchFamily="34" charset="0"/>
              </a:rPr>
              <a:t> vormt. De op 					nanotechnologie gebaseerde coating is een 1-laags systeem welke in één 					arbeidsgang wordt aangebracht.</a:t>
            </a:r>
            <a:br>
              <a:rPr lang="nl-NL" sz="2000" dirty="0">
                <a:solidFill>
                  <a:srgbClr val="000000"/>
                </a:solidFill>
                <a:effectLst/>
                <a:latin typeface="Calibri" panose="020F0502020204030204" pitchFamily="34" charset="0"/>
                <a:ea typeface="Calibri" panose="020F0502020204030204" pitchFamily="34" charset="0"/>
              </a:rPr>
            </a:br>
            <a:br>
              <a:rPr lang="nl-NL" sz="2000" b="1" i="0" kern="100" dirty="0">
                <a:solidFill>
                  <a:srgbClr val="000000"/>
                </a:solidFill>
                <a:effectLst/>
                <a:latin typeface="Calibri" panose="020F0502020204030204" pitchFamily="34" charset="0"/>
                <a:ea typeface="Calibri" panose="020F0502020204030204" pitchFamily="34" charset="0"/>
              </a:rPr>
            </a:br>
            <a:r>
              <a:rPr lang="nl-NL" sz="2000" b="1" i="0" kern="100" dirty="0">
                <a:solidFill>
                  <a:srgbClr val="000000"/>
                </a:solidFill>
                <a:effectLst/>
                <a:latin typeface="Calibri" panose="020F0502020204030204" pitchFamily="34" charset="0"/>
                <a:ea typeface="Calibri" panose="020F0502020204030204" pitchFamily="34" charset="0"/>
              </a:rPr>
              <a:t>Gebruiksdoel</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1C </a:t>
            </a:r>
            <a:r>
              <a:rPr lang="nl-NL" sz="2000" kern="100" dirty="0" err="1">
                <a:solidFill>
                  <a:srgbClr val="000000"/>
                </a:solidFill>
                <a:latin typeface="Calibri" panose="020F0502020204030204" pitchFamily="34" charset="0"/>
                <a:ea typeface="Calibri" panose="020F0502020204030204" pitchFamily="34" charset="0"/>
              </a:rPr>
              <a:t>Perma</a:t>
            </a:r>
            <a:r>
              <a:rPr lang="nl-NL" sz="2000" kern="100" dirty="0">
                <a:solidFill>
                  <a:srgbClr val="000000"/>
                </a:solidFill>
                <a:latin typeface="Calibri" panose="020F0502020204030204" pitchFamily="34" charset="0"/>
                <a:ea typeface="Calibri" panose="020F0502020204030204" pitchFamily="34" charset="0"/>
              </a:rPr>
              <a:t> Coat wordt gebruikt voor het coaten van oppervlakken welke door 					de jaren onderhevig zijn geweest aan vervuiling en/of verkleuring.</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022709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9E50B-FB03-3A40-9E9A-615D5BA26F0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870D55A-5527-86E2-FA24-DAF212793170}"/>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4E3DC100-1232-A815-4466-D0B814FDFDFD}"/>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E273BFFC-8252-AE56-842D-3CBD1CF8C726}"/>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0F285E6A-0D6B-C6E7-6452-A96DEADA69EB}"/>
              </a:ext>
            </a:extLst>
          </p:cNvPr>
          <p:cNvSpPr txBox="1"/>
          <p:nvPr/>
        </p:nvSpPr>
        <p:spPr>
          <a:xfrm>
            <a:off x="377952" y="2390336"/>
            <a:ext cx="11472672" cy="4426596"/>
          </a:xfrm>
          <a:prstGeom prst="rect">
            <a:avLst/>
          </a:prstGeom>
          <a:noFill/>
        </p:spPr>
        <p:txBody>
          <a:bodyPr wrap="square">
            <a:spAutoFit/>
          </a:bodyPr>
          <a:lstStyle/>
          <a:p>
            <a:r>
              <a:rPr lang="nl-NL" sz="2000" b="1" dirty="0"/>
              <a:t>VOC gehalte:</a:t>
            </a:r>
            <a:r>
              <a:rPr lang="nl-NL" sz="2000" dirty="0"/>
              <a:t>					EU grenswaarde voor dit product (</a:t>
            </a:r>
            <a:r>
              <a:rPr lang="nl-NL" sz="2000" dirty="0" err="1"/>
              <a:t>cat.A</a:t>
            </a:r>
            <a:r>
              <a:rPr lang="nl-NL" sz="2000" dirty="0"/>
              <a:t>/j); 500 g/l (2010) 						Dit product bevat maximaal 500 g/l VOS. Dit product is 						oplosmiddelrijk, voldoet voor professioneel gebruik 							binnen niet aan </a:t>
            </a:r>
            <a:r>
              <a:rPr lang="nl-NL" sz="2000" dirty="0" err="1"/>
              <a:t>arbo</a:t>
            </a:r>
            <a:r>
              <a:rPr lang="nl-NL" sz="2000" dirty="0"/>
              <a:t>. </a:t>
            </a:r>
          </a:p>
          <a:p>
            <a:endParaRPr lang="nl-NL" sz="2000" dirty="0"/>
          </a:p>
          <a:p>
            <a:endParaRPr lang="nl-NL" sz="2000" dirty="0"/>
          </a:p>
          <a:p>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kern="100" dirty="0">
                <a:solidFill>
                  <a:srgbClr val="000000"/>
                </a:solidFill>
                <a:effectLst/>
                <a:latin typeface="Calibri" panose="020F0502020204030204" pitchFamily="34" charset="0"/>
                <a:ea typeface="Calibri" panose="020F0502020204030204" pitchFamily="34" charset="0"/>
              </a:rPr>
              <a:t>Zorg voor een geschikte ventilatie in de 								verwerkingsruimte. </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endParaRPr lang="nl-NL" sz="2000" dirty="0"/>
          </a:p>
          <a:p>
            <a:endParaRPr lang="nl-NL" sz="2000" dirty="0"/>
          </a:p>
          <a:p>
            <a:pPr>
              <a:lnSpc>
                <a:spcPct val="103000"/>
              </a:lnSpc>
              <a:spcAft>
                <a:spcPts val="20"/>
              </a:spcAft>
              <a:buNone/>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3000"/>
              </a:lnSpc>
              <a:spcAft>
                <a:spcPts val="20"/>
              </a:spcAft>
              <a:buNone/>
              <a:tabLst>
                <a:tab pos="975360" algn="ctr"/>
                <a:tab pos="3634105" algn="ctr"/>
              </a:tabLst>
            </a:pPr>
            <a:endParaRPr lang="nl-NL" sz="2000" kern="100" dirty="0">
              <a:solidFill>
                <a:srgbClr val="000000"/>
              </a:solidFill>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975360" algn="ctr"/>
                <a:tab pos="3634105" algn="ctr"/>
              </a:tabLst>
            </a:pPr>
            <a:endParaRPr lang="nl-NL" sz="2000" kern="100" dirty="0">
              <a:solidFill>
                <a:srgbClr val="000000"/>
              </a:solidFill>
              <a:effectLst/>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C40E5AAE-6F8E-FA2D-BDC3-273F3430C366}"/>
              </a:ext>
            </a:extLst>
          </p:cNvPr>
          <p:cNvPicPr>
            <a:picLocks noChangeAspect="1"/>
          </p:cNvPicPr>
          <p:nvPr/>
        </p:nvPicPr>
        <p:blipFill>
          <a:blip r:embed="rId3"/>
          <a:stretch>
            <a:fillRect/>
          </a:stretch>
        </p:blipFill>
        <p:spPr>
          <a:xfrm>
            <a:off x="9247536" y="5980142"/>
            <a:ext cx="2206943" cy="774259"/>
          </a:xfrm>
          <a:prstGeom prst="rect">
            <a:avLst/>
          </a:prstGeom>
        </p:spPr>
      </p:pic>
    </p:spTree>
    <p:extLst>
      <p:ext uri="{BB962C8B-B14F-4D97-AF65-F5344CB8AC3E}">
        <p14:creationId xmlns:p14="http://schemas.microsoft.com/office/powerpoint/2010/main" val="1007766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2F25D-19CF-59D6-F3DC-741CDEDD2C59}"/>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59CC5493-FC62-9A83-886A-14C8DABA9ED2}"/>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C5A70D2C-0C31-5B5F-9D34-F0994AF4FE16}"/>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6AA624BA-2342-15FC-8DD4-715AEA205E3E}"/>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A51DF14C-F5E0-2D3F-83DC-8B08DDE0CF8E}"/>
              </a:ext>
            </a:extLst>
          </p:cNvPr>
          <p:cNvSpPr txBox="1"/>
          <p:nvPr/>
        </p:nvSpPr>
        <p:spPr>
          <a:xfrm>
            <a:off x="158496" y="2441035"/>
            <a:ext cx="11801856" cy="5036572"/>
          </a:xfrm>
          <a:prstGeom prst="rect">
            <a:avLst/>
          </a:prstGeom>
          <a:noFill/>
        </p:spPr>
        <p:txBody>
          <a:bodyPr wrap="square">
            <a:spAutoFit/>
          </a:bodyPr>
          <a:lstStyle/>
          <a:p>
            <a:pPr>
              <a:lnSpc>
                <a:spcPct val="103000"/>
              </a:lnSpc>
              <a:spcAft>
                <a:spcPts val="20"/>
              </a:spcAft>
              <a:tabLst>
                <a:tab pos="975360" algn="ctr"/>
                <a:tab pos="3634105" algn="ctr"/>
              </a:tabLs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langer direct 				contact (Aanbeveling: beschermingsindex 6, overeenkomstig&gt; 480 				minuten </a:t>
            </a:r>
            <a:r>
              <a:rPr lang="nl-NL" sz="2000" kern="100" dirty="0">
                <a:solidFill>
                  <a:srgbClr val="000000"/>
                </a:solidFill>
                <a:latin typeface="Calibri" panose="020F0502020204030204" pitchFamily="34" charset="0"/>
                <a:ea typeface="Calibri" panose="020F0502020204030204" pitchFamily="34" charset="0"/>
              </a:rPr>
              <a:t>permeatie </a:t>
            </a:r>
            <a:r>
              <a:rPr lang="nl-NL" sz="2000" kern="100" dirty="0">
                <a:solidFill>
                  <a:srgbClr val="000000"/>
                </a:solidFill>
                <a:effectLst/>
                <a:latin typeface="Calibri" panose="020F0502020204030204" pitchFamily="34" charset="0"/>
                <a:ea typeface="Calibri" panose="020F0502020204030204" pitchFamily="34" charset="0"/>
              </a:rPr>
              <a:t>EN 374): bv. nitrilrubber (&gt; = 0,4 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 = 0,7 </a:t>
            </a:r>
            <a:r>
              <a:rPr lang="nl-NL" sz="2000" kern="100" dirty="0">
                <a:solidFill>
                  <a:srgbClr val="000000"/>
                </a:solidFill>
                <a:latin typeface="Calibri" panose="020F0502020204030204" pitchFamily="34" charset="0"/>
                <a:ea typeface="Calibri" panose="020F0502020204030204" pitchFamily="34" charset="0"/>
              </a:rPr>
              <a:t>mm) en volgens anderen.</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 166 dragen.</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het lichaam: 	</a:t>
            </a:r>
            <a:r>
              <a:rPr lang="nl-NL" sz="2000" kern="100" dirty="0">
                <a:solidFill>
                  <a:srgbClr val="000000"/>
                </a:solidFill>
                <a:effectLst/>
                <a:latin typeface="Calibri" panose="020F0502020204030204" pitchFamily="34" charset="0"/>
                <a:ea typeface="Calibri" panose="020F0502020204030204" pitchFamily="34" charset="0"/>
              </a:rPr>
              <a:t>Niet vereist onder normale gebruiksomstandigheden. </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Bescherming luchtwegen</a:t>
            </a:r>
            <a:r>
              <a:rPr lang="nl-NL" sz="2000" kern="100" dirty="0">
                <a:solidFill>
                  <a:srgbClr val="000000"/>
                </a:solidFill>
                <a:effectLst/>
                <a:latin typeface="Calibri" panose="020F0502020204030204" pitchFamily="34" charset="0"/>
                <a:ea typeface="Calibri" panose="020F0502020204030204" pitchFamily="34" charset="0"/>
              </a:rPr>
              <a:t>:                                 Normaal gesproken is geen persoonlijke ademhalingsbescherming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vereist. In geval van het risico op overmatige vorming van stof een              </a:t>
            </a: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geschikt masker dragen.</a:t>
            </a:r>
            <a:r>
              <a:rPr lang="nl-NL" sz="2000" b="1" kern="100" dirty="0">
                <a:solidFill>
                  <a:srgbClr val="000000"/>
                </a:solidFill>
                <a:effectLst/>
                <a:latin typeface="Calibri" panose="020F0502020204030204" pitchFamily="34" charset="0"/>
                <a:ea typeface="Calibri" panose="020F0502020204030204" pitchFamily="34" charset="0"/>
              </a:rPr>
              <a:t>	</a:t>
            </a:r>
            <a:endParaRPr lang="nl-NL" sz="2000" kern="100" dirty="0">
              <a:solidFill>
                <a:srgbClr val="000000"/>
              </a:solidFill>
              <a:effectLst/>
              <a:latin typeface="Calibri" panose="020F0502020204030204" pitchFamily="34" charset="0"/>
              <a:ea typeface="Calibri" panose="020F0502020204030204" pitchFamily="34" charset="0"/>
            </a:endParaRPr>
          </a:p>
          <a:p>
            <a:pPr>
              <a:lnSpc>
                <a:spcPct val="103000"/>
              </a:lnSpc>
              <a:spcAft>
                <a:spcPts val="20"/>
              </a:spcAft>
              <a:buNone/>
              <a:tabLst>
                <a:tab pos="5901055" algn="r"/>
              </a:tabLst>
            </a:pPr>
            <a:r>
              <a:rPr lang="nl-NL" sz="2400" b="1" kern="100" dirty="0">
                <a:solidFill>
                  <a:srgbClr val="000000"/>
                </a:solidFill>
                <a:effectLst/>
                <a:latin typeface="Calibri" panose="020F0502020204030204" pitchFamily="34" charset="0"/>
                <a:ea typeface="Calibri" panose="020F0502020204030204" pitchFamily="34" charset="0"/>
              </a:rPr>
              <a:t>	 </a:t>
            </a:r>
            <a:endParaRPr lang="nl-NL" dirty="0"/>
          </a:p>
        </p:txBody>
      </p:sp>
    </p:spTree>
    <p:extLst>
      <p:ext uri="{BB962C8B-B14F-4D97-AF65-F5344CB8AC3E}">
        <p14:creationId xmlns:p14="http://schemas.microsoft.com/office/powerpoint/2010/main" val="3283373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84619-6D01-5094-E501-DD7FD18BEAC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C978B4A1-FB5D-1199-DD88-1A40EAD7DFC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2F8720B7-0215-7CAF-1C37-DD4100E4B086}"/>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71310EF1-6FCC-CD37-E757-D157C944C19E}"/>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72942D49-1B2B-3909-2A49-35E3A3B8D74E}"/>
              </a:ext>
            </a:extLst>
          </p:cNvPr>
          <p:cNvSpPr txBox="1"/>
          <p:nvPr/>
        </p:nvSpPr>
        <p:spPr>
          <a:xfrm>
            <a:off x="0" y="2507476"/>
            <a:ext cx="11801856" cy="2029273"/>
          </a:xfrm>
          <a:prstGeom prst="rect">
            <a:avLst/>
          </a:prstGeom>
          <a:noFill/>
        </p:spPr>
        <p:txBody>
          <a:bodyPr wrap="square">
            <a:spAutoFit/>
          </a:bodyPr>
          <a:lstStyle/>
          <a:p>
            <a:pPr>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Niet eten, drinken of roken tijdens het gebruik. </a:t>
            </a:r>
          </a:p>
          <a:p>
            <a:pPr marL="1009650" algn="ctr">
              <a:lnSpc>
                <a:spcPct val="107000"/>
              </a:lnSpc>
              <a:spcAft>
                <a:spcPts val="800"/>
              </a:spcAft>
              <a:buNone/>
            </a:pP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effectLst/>
              <a:latin typeface="Calibri" panose="020F0502020204030204" pitchFamily="34" charset="0"/>
              <a:ea typeface="Calibri" panose="020F0502020204030204" pitchFamily="34" charset="0"/>
            </a:endParaRPr>
          </a:p>
          <a:p>
            <a:pPr marL="113030" marR="62865" algn="just">
              <a:lnSpc>
                <a:spcPct val="100000"/>
              </a:lnSpc>
              <a:spcAft>
                <a:spcPts val="270"/>
              </a:spcAft>
              <a:buNone/>
            </a:pPr>
            <a:r>
              <a:rPr lang="nl-NL" sz="900" i="1" kern="100" dirty="0">
                <a:solidFill>
                  <a:srgbClr val="000000"/>
                </a:solidFill>
                <a:effectLst/>
                <a:latin typeface="Calibri" panose="020F0502020204030204" pitchFamily="34" charset="0"/>
                <a:ea typeface="Calibri" panose="020F0502020204030204" pitchFamily="34" charset="0"/>
              </a:rPr>
              <a:t>Dit productblad werd samengesteld op basis van de laatste stand der techniek en onze ervaring. Gezien de grote verscheidenheid aan ondergrond en objectomstandigheden aanvaarden wij op grond van de inhoud van deze informatie geen enkele aansprakelijkheid. De koper /gebruiker is dan ook niet ontslagen van de verantwoordelijkheid om onze materialen deskundig te laten beoordelen op hun geschiktheid voor een bepaalde ondergrond in haar  specifieke omstandigheden. Bij het verschijnen van een nieuwe editie van deze informatie verliest de huidige haar geldigheid. </a:t>
            </a:r>
            <a:endParaRPr lang="nl-NL" sz="900" kern="100" dirty="0">
              <a:solidFill>
                <a:srgbClr val="000000"/>
              </a:solidFill>
              <a:effectLst/>
              <a:latin typeface="Calibri" panose="020F0502020204030204" pitchFamily="34" charset="0"/>
              <a:ea typeface="Calibri" panose="020F0502020204030204" pitchFamily="34" charset="0"/>
            </a:endParaRPr>
          </a:p>
          <a:p>
            <a:pPr>
              <a:lnSpc>
                <a:spcPct val="107000"/>
              </a:lnSpc>
              <a:spcAft>
                <a:spcPts val="800"/>
              </a:spcAft>
              <a:buNone/>
            </a:pPr>
            <a:r>
              <a:rPr lang="nl-NL" sz="900" i="1" kern="100" dirty="0">
                <a:solidFill>
                  <a:srgbClr val="000000"/>
                </a:solidFill>
                <a:effectLst/>
                <a:latin typeface="Calibri" panose="020F0502020204030204" pitchFamily="34" charset="0"/>
                <a:ea typeface="Calibri" panose="020F0502020204030204" pitchFamily="34" charset="0"/>
              </a:rPr>
              <a:t> </a:t>
            </a:r>
            <a:r>
              <a:rPr lang="nl-NL" sz="900" b="1" kern="100" dirty="0">
                <a:solidFill>
                  <a:srgbClr val="B1AFB4"/>
                </a:solidFill>
                <a:effectLst/>
                <a:latin typeface="Calibri" panose="020F0502020204030204" pitchFamily="34" charset="0"/>
                <a:ea typeface="Calibri" panose="020F0502020204030204" pitchFamily="34" charset="0"/>
              </a:rPr>
              <a:t>Op alle leveringen, offertes en adviezen zijn de algemene voorwaarden van de VVVF Vereniging van Verf- en Drukinktfabrikanten in Nederland gedeponeerd ter griffie van de arrondissementsrechtbank te Amsterdam van toepassing tenzij anders overeengekomen. Inkoopvoorwaarde van afnemers kunnen wij niet aanvaarden</a:t>
            </a:r>
            <a:endParaRPr lang="nl-NL" sz="900" dirty="0"/>
          </a:p>
        </p:txBody>
      </p:sp>
    </p:spTree>
    <p:extLst>
      <p:ext uri="{BB962C8B-B14F-4D97-AF65-F5344CB8AC3E}">
        <p14:creationId xmlns:p14="http://schemas.microsoft.com/office/powerpoint/2010/main" val="368670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02ACFA-8F22-C815-1673-EA2F65214B0B}"/>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2AD831B-A48C-E317-E7E3-0887D64F4320}"/>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A0616107-8557-43E0-74FF-79FFA6D384DF}"/>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6FD384FC-0FFD-9EB7-4D7F-174327383EC5}"/>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0CFB72C5-E384-7ACF-3142-18AE57842F9F}"/>
              </a:ext>
            </a:extLst>
          </p:cNvPr>
          <p:cNvSpPr txBox="1"/>
          <p:nvPr/>
        </p:nvSpPr>
        <p:spPr>
          <a:xfrm>
            <a:off x="268224" y="2558174"/>
            <a:ext cx="11838432" cy="6103979"/>
          </a:xfrm>
          <a:prstGeom prst="rect">
            <a:avLst/>
          </a:prstGeom>
          <a:noFill/>
        </p:spPr>
        <p:txBody>
          <a:bodyPr wrap="square">
            <a:spAutoFit/>
          </a:bodyPr>
          <a:lstStyle/>
          <a:p>
            <a:pPr marR="63500" indent="-6350">
              <a:lnSpc>
                <a:spcPct val="103000"/>
              </a:lnSpc>
              <a:tabLst>
                <a:tab pos="1209600" algn="ctr"/>
              </a:tabLst>
            </a:pPr>
            <a:endParaRPr lang="nl-NL" sz="2000" b="1" kern="100" dirty="0">
              <a:solidFill>
                <a:srgbClr val="000000"/>
              </a:solidFill>
              <a:effectLst/>
              <a:latin typeface="Calibri" panose="020F0502020204030204" pitchFamily="34" charset="0"/>
              <a:ea typeface="Calibri" panose="020F0502020204030204" pitchFamily="34" charset="0"/>
            </a:endParaRPr>
          </a:p>
          <a:p>
            <a:pPr marR="63500" indent="-6350">
              <a:lnSpc>
                <a:spcPct val="103000"/>
              </a:lnSpc>
              <a:tabLst>
                <a:tab pos="1209600" algn="ctr"/>
              </a:tabLst>
            </a:pPr>
            <a:r>
              <a:rPr lang="nl-NL" sz="2000" b="1" kern="100" dirty="0">
                <a:solidFill>
                  <a:srgbClr val="000000"/>
                </a:solidFill>
                <a:effectLst/>
                <a:latin typeface="Calibri" panose="020F0502020204030204" pitchFamily="34" charset="0"/>
                <a:ea typeface="Calibri" panose="020F0502020204030204" pitchFamily="34" charset="0"/>
              </a:rPr>
              <a:t>Toepassingen:		</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Aluminium gevel beplating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Gepoedercoate</a:t>
            </a:r>
            <a:r>
              <a:rPr lang="nl-NL" sz="2000" kern="100" dirty="0">
                <a:solidFill>
                  <a:srgbClr val="000000"/>
                </a:solidFill>
                <a:effectLst/>
                <a:latin typeface="Calibri" panose="020F0502020204030204" pitchFamily="34" charset="0"/>
                <a:ea typeface="Calibri" panose="020F0502020204030204" pitchFamily="34" charset="0"/>
              </a:rPr>
              <a:t> oppervlakken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Stalen ondergronden </a:t>
            </a:r>
          </a:p>
          <a:p>
            <a:pPr marL="6350" marR="63500" indent="-6350" algn="l">
              <a:lnSpc>
                <a:spcPct val="103000"/>
              </a:lnSpc>
              <a:spcAft>
                <a:spcPts val="20"/>
              </a:spcAft>
              <a:buNone/>
              <a:tabLst>
                <a:tab pos="1224280" algn="ctr"/>
                <a:tab pos="1801495" algn="ctr"/>
                <a:tab pos="2251710" algn="ctr"/>
                <a:tab pos="2701290" algn="ctr"/>
                <a:tab pos="377190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kern="100" dirty="0" err="1">
                <a:solidFill>
                  <a:srgbClr val="000000"/>
                </a:solidFill>
                <a:effectLst/>
                <a:latin typeface="Calibri" panose="020F0502020204030204" pitchFamily="34" charset="0"/>
                <a:ea typeface="Calibri" panose="020F0502020204030204" pitchFamily="34" charset="0"/>
              </a:rPr>
              <a:t>Trespa</a:t>
            </a:r>
            <a:r>
              <a:rPr lang="nl-NL" sz="2000" kern="100" dirty="0">
                <a:solidFill>
                  <a:srgbClr val="000000"/>
                </a:solidFill>
                <a:effectLst/>
                <a:latin typeface="Calibri" panose="020F0502020204030204" pitchFamily="34" charset="0"/>
                <a:ea typeface="Calibri" panose="020F0502020204030204" pitchFamily="34" charset="0"/>
              </a:rPr>
              <a:t> gevelbeplating </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Beton en minerale ondergronden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Kunststof toepassingen</a:t>
            </a:r>
          </a:p>
          <a:p>
            <a:pPr marL="6350" marR="63500" indent="-6350" algn="l">
              <a:lnSpc>
                <a:spcPct val="103000"/>
              </a:lnSpc>
              <a:spcAft>
                <a:spcPts val="20"/>
              </a:spcAft>
              <a:buNone/>
              <a:tabLst>
                <a:tab pos="1224280" algn="ctr"/>
                <a:tab pos="1801495" algn="ctr"/>
                <a:tab pos="2251710" algn="ctr"/>
                <a:tab pos="2701290" algn="ctr"/>
                <a:tab pos="3771900" algn="ctr"/>
              </a:tabLst>
            </a:pPr>
            <a:endParaRPr lang="nl-NL" sz="2000" kern="100" dirty="0">
              <a:solidFill>
                <a:srgbClr val="000000"/>
              </a:solidFill>
              <a:latin typeface="Calibri" panose="020F0502020204030204" pitchFamily="34" charset="0"/>
              <a:ea typeface="Calibri" panose="020F0502020204030204" pitchFamily="34" charset="0"/>
            </a:endParaRPr>
          </a:p>
          <a:p>
            <a:pPr marL="6350" marR="63500" indent="-6350">
              <a:lnSpc>
                <a:spcPct val="103000"/>
              </a:lnSpc>
              <a:spcAft>
                <a:spcPts val="20"/>
              </a:spcAft>
              <a:tabLst>
                <a:tab pos="900000" algn="ctr"/>
              </a:tabLst>
            </a:pPr>
            <a:r>
              <a:rPr lang="nl-NL" sz="2000" kern="100" dirty="0">
                <a:solidFill>
                  <a:srgbClr val="000000"/>
                </a:solidFill>
                <a:effectLst/>
                <a:latin typeface="Calibri" panose="020F0502020204030204" pitchFamily="34" charset="0"/>
                <a:ea typeface="Calibri" panose="020F0502020204030204" pitchFamily="34" charset="0"/>
              </a:rPr>
              <a:t> </a:t>
            </a:r>
            <a:r>
              <a:rPr lang="nl-NL" sz="2000" b="1" dirty="0">
                <a:solidFill>
                  <a:srgbClr val="000000"/>
                </a:solidFill>
                <a:latin typeface="Calibri" panose="020F0502020204030204" pitchFamily="34" charset="0"/>
                <a:ea typeface="Calibri" panose="020F0502020204030204" pitchFamily="34" charset="0"/>
              </a:rPr>
              <a:t>Voornaamste kenmerken:</a:t>
            </a:r>
            <a:r>
              <a:rPr lang="nl-NL" sz="2000" dirty="0">
                <a:solidFill>
                  <a:srgbClr val="000000"/>
                </a:solidFill>
                <a:effectLst/>
                <a:latin typeface="Calibri" panose="020F0502020204030204" pitchFamily="34" charset="0"/>
                <a:ea typeface="Calibri" panose="020F0502020204030204" pitchFamily="34" charset="0"/>
              </a:rPr>
              <a:t> 	Verkleurde onderdelen krijgen in de meeste gevallen hun originele kleur 					terug.</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De aangebrachte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laag geeft een zeer langdurige bescherming tegen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vervuiling. (10 jaar)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Beschermt langdurig tegen verwering door UV en weersinvloeden.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Behoudt langdurig zijn glans. </a:t>
            </a:r>
          </a:p>
          <a:p>
            <a:pPr marL="6350" marR="63500" indent="-6350">
              <a:lnSpc>
                <a:spcPct val="103000"/>
              </a:lnSpc>
              <a:spcAft>
                <a:spcPts val="20"/>
              </a:spcAft>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Vuil hecht zich niet meer aan de ondergrond en is eenvoudig </a:t>
            </a:r>
            <a:r>
              <a:rPr lang="nl-NL" sz="2000" dirty="0">
                <a:solidFill>
                  <a:srgbClr val="000000"/>
                </a:solidFill>
                <a:latin typeface="Calibri" panose="020F0502020204030204" pitchFamily="34" charset="0"/>
                <a:ea typeface="Calibri" panose="020F0502020204030204" pitchFamily="34" charset="0"/>
              </a:rPr>
              <a:t>te 						verwijderen. 						</a:t>
            </a:r>
          </a:p>
          <a:p>
            <a:pPr marL="6350" marR="63500" indent="-6350" algn="l">
              <a:lnSpc>
                <a:spcPct val="103000"/>
              </a:lnSpc>
              <a:spcAft>
                <a:spcPts val="20"/>
              </a:spcAft>
              <a:buNone/>
              <a:tabLst>
                <a:tab pos="900000" algn="ctr"/>
              </a:tabLst>
            </a:pP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Product is siliconen vrij.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a:t>
            </a:r>
            <a:r>
              <a:rPr lang="nl-NL" sz="2000" dirty="0" err="1">
                <a:solidFill>
                  <a:srgbClr val="000000"/>
                </a:solidFill>
                <a:effectLst/>
                <a:latin typeface="Calibri" panose="020F0502020204030204" pitchFamily="34" charset="0"/>
                <a:ea typeface="Calibri" panose="020F0502020204030204" pitchFamily="34" charset="0"/>
              </a:rPr>
              <a:t>Corrosieviteitscategorie</a:t>
            </a:r>
            <a:r>
              <a:rPr lang="nl-NL" sz="2000" dirty="0">
                <a:solidFill>
                  <a:srgbClr val="000000"/>
                </a:solidFill>
                <a:effectLst/>
                <a:latin typeface="Calibri" panose="020F0502020204030204" pitchFamily="34" charset="0"/>
                <a:ea typeface="Calibri" panose="020F0502020204030204" pitchFamily="34" charset="0"/>
              </a:rPr>
              <a:t> C2 hoog volgens ISO 12944-6. </a:t>
            </a:r>
            <a:endParaRPr lang="nl-NL" sz="2000" b="1" dirty="0">
              <a:solidFill>
                <a:srgbClr val="000000"/>
              </a:solidFill>
              <a:effectLst/>
              <a:latin typeface="Calibri" panose="020F0502020204030204" pitchFamily="34" charset="0"/>
              <a:ea typeface="Calibri" panose="020F0502020204030204" pitchFamily="34" charset="0"/>
            </a:endParaRPr>
          </a:p>
          <a:p>
            <a:pPr marL="6350" marR="63500" indent="-6350" algn="l">
              <a:lnSpc>
                <a:spcPct val="103000"/>
              </a:lnSpc>
              <a:spcAft>
                <a:spcPts val="20"/>
              </a:spcAft>
              <a:buNone/>
              <a:tabLst>
                <a:tab pos="1224280" algn="ctr"/>
                <a:tab pos="1801495" algn="ctr"/>
                <a:tab pos="2251710" algn="ctr"/>
                <a:tab pos="2701290" algn="ctr"/>
                <a:tab pos="3771900" algn="ctr"/>
              </a:tabLst>
            </a:pPr>
            <a:endParaRPr lang="nl-NL" sz="2000" kern="100"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71908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5719B-68DA-94A1-F07C-EAE4F71942F6}"/>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61B3224C-9EE2-32D5-6EE9-DDC1288F827A}"/>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D43708CA-E11D-DF00-BEAD-74DEBF5A2432}"/>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828457C5-B53B-9C04-2F4F-20172874BB66}"/>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97F1EFA2-F13D-0CAF-2B90-1F6FC8DC9B83}"/>
              </a:ext>
            </a:extLst>
          </p:cNvPr>
          <p:cNvSpPr txBox="1"/>
          <p:nvPr/>
        </p:nvSpPr>
        <p:spPr>
          <a:xfrm>
            <a:off x="219456" y="2465348"/>
            <a:ext cx="11753088" cy="3250890"/>
          </a:xfrm>
          <a:prstGeom prst="rect">
            <a:avLst/>
          </a:prstGeom>
          <a:noFill/>
        </p:spPr>
        <p:txBody>
          <a:bodyPr wrap="square">
            <a:spAutoFit/>
          </a:bodyPr>
          <a:lstStyle/>
          <a:p>
            <a:pPr marL="6350" marR="63500" indent="-6350">
              <a:lnSpc>
                <a:spcPct val="103000"/>
              </a:lnSpc>
              <a:spcAft>
                <a:spcPts val="20"/>
              </a:spcAft>
              <a:tabLst>
                <a:tab pos="900000" algn="ctr"/>
              </a:tabLst>
            </a:pPr>
            <a:r>
              <a:rPr lang="nl-NL" sz="2000" b="1" dirty="0">
                <a:solidFill>
                  <a:srgbClr val="000000"/>
                </a:solidFill>
                <a:latin typeface="Calibri" panose="020F0502020204030204" pitchFamily="34" charset="0"/>
                <a:ea typeface="Calibri" panose="020F0502020204030204" pitchFamily="34" charset="0"/>
              </a:rPr>
              <a:t>Voornaamste kenmerken:</a:t>
            </a:r>
            <a:r>
              <a:rPr lang="nl-NL" sz="2000" dirty="0">
                <a:solidFill>
                  <a:srgbClr val="000000"/>
                </a:solidFill>
                <a:effectLst/>
                <a:latin typeface="Calibri" panose="020F0502020204030204" pitchFamily="34" charset="0"/>
                <a:ea typeface="Calibri" panose="020F0502020204030204" pitchFamily="34" charset="0"/>
              </a:rPr>
              <a:t> 	Verkleurde onderdelen krijgen in de meeste gevallen hun originele kleur 					terug.</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De aangebrachte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laag geeft een zeer langdurige bescherming tegen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vervuiling. (5 jaar)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Beschermt langdurig tegen verwering door UV en weersinvloeden.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Behoudt langdurig zijn glans. </a:t>
            </a:r>
          </a:p>
          <a:p>
            <a:pPr marL="6350" marR="63500" indent="-6350">
              <a:lnSpc>
                <a:spcPct val="103000"/>
              </a:lnSpc>
              <a:spcAft>
                <a:spcPts val="20"/>
              </a:spcAft>
              <a:tabLst>
                <a:tab pos="900000" algn="ctr"/>
              </a:tabLst>
            </a:pPr>
            <a:r>
              <a:rPr lang="nl-NL" sz="2000" dirty="0">
                <a:solidFill>
                  <a:srgbClr val="000000"/>
                </a:solidFill>
                <a:effectLst/>
                <a:latin typeface="Calibri" panose="020F0502020204030204" pitchFamily="34" charset="0"/>
                <a:ea typeface="Calibri" panose="020F0502020204030204" pitchFamily="34" charset="0"/>
              </a:rPr>
              <a:t>	 					Vuil hecht zich niet meer aan de ondergrond en is eenvoudig </a:t>
            </a:r>
            <a:r>
              <a:rPr lang="nl-NL" sz="2000" dirty="0">
                <a:solidFill>
                  <a:srgbClr val="000000"/>
                </a:solidFill>
                <a:latin typeface="Calibri" panose="020F0502020204030204" pitchFamily="34" charset="0"/>
                <a:ea typeface="Calibri" panose="020F0502020204030204" pitchFamily="34" charset="0"/>
              </a:rPr>
              <a:t>te 						verwijderen. 						</a:t>
            </a:r>
          </a:p>
          <a:p>
            <a:pPr marL="6350" marR="63500" indent="-6350" algn="l">
              <a:lnSpc>
                <a:spcPct val="103000"/>
              </a:lnSpc>
              <a:spcAft>
                <a:spcPts val="20"/>
              </a:spcAft>
              <a:buNone/>
              <a:tabLst>
                <a:tab pos="900000" algn="ctr"/>
              </a:tabLst>
            </a:pP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Product is siliconen vrij. </a:t>
            </a:r>
          </a:p>
          <a:p>
            <a:pPr marL="6350" marR="63500" indent="-6350" algn="l">
              <a:lnSpc>
                <a:spcPct val="103000"/>
              </a:lnSpc>
              <a:spcAft>
                <a:spcPts val="20"/>
              </a:spcAft>
              <a:buNone/>
              <a:tabLst>
                <a:tab pos="900000" algn="ctr"/>
              </a:tabLst>
            </a:pPr>
            <a:r>
              <a:rPr lang="nl-NL" sz="2000" dirty="0">
                <a:solidFill>
                  <a:srgbClr val="000000"/>
                </a:solidFill>
                <a:effectLst/>
                <a:latin typeface="Calibri" panose="020F0502020204030204" pitchFamily="34" charset="0"/>
                <a:ea typeface="Calibri" panose="020F0502020204030204" pitchFamily="34" charset="0"/>
              </a:rPr>
              <a:t> 	 	 	 	</a:t>
            </a:r>
            <a:endParaRPr lang="nl-NL" sz="2000" b="1" dirty="0">
              <a:solidFill>
                <a:srgbClr val="00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91059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88C6E-9217-FE35-3A9F-72AC81CF66CE}"/>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0C2C808E-51EE-CBA6-B8ED-C12F19E1119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E67B4C7F-54E4-7323-D0E0-0BBEAE52C7D7}"/>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993F9507-E32E-DC01-D8AA-6024B8215101}"/>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153A172E-03D2-B816-A007-FBAE43A6C300}"/>
              </a:ext>
            </a:extLst>
          </p:cNvPr>
          <p:cNvSpPr txBox="1"/>
          <p:nvPr/>
        </p:nvSpPr>
        <p:spPr>
          <a:xfrm>
            <a:off x="182880" y="2432312"/>
            <a:ext cx="11679936" cy="3471528"/>
          </a:xfrm>
          <a:prstGeom prst="rect">
            <a:avLst/>
          </a:prstGeom>
          <a:noFill/>
        </p:spPr>
        <p:txBody>
          <a:bodyPr wrap="square">
            <a:spAutoFit/>
          </a:bodyPr>
          <a:lstStyle/>
          <a:p>
            <a:pPr marL="3175">
              <a:lnSpc>
                <a:spcPct val="107000"/>
              </a:lnSpc>
              <a:spcAft>
                <a:spcPts val="800"/>
              </a:spcAft>
              <a:buNone/>
            </a:pPr>
            <a:r>
              <a:rPr lang="nl-NL" sz="2000" b="1" kern="100" dirty="0">
                <a:solidFill>
                  <a:srgbClr val="000000"/>
                </a:solidFill>
                <a:effectLst/>
                <a:latin typeface="Calibri" panose="020F0502020204030204" pitchFamily="34" charset="0"/>
                <a:ea typeface="Calibri" panose="020F0502020204030204" pitchFamily="34" charset="0"/>
              </a:rPr>
              <a:t>Verwerkingsadvies:		</a:t>
            </a:r>
            <a:r>
              <a:rPr lang="nl-NL" sz="2000" kern="1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Voor het verwijderen van eventuele aanslag en/of vetten raden wij de 					volgende stappen aan te volgen.</a:t>
            </a:r>
          </a:p>
          <a:p>
            <a:pPr marL="3175" marR="0" lvl="0" indent="0" algn="l" defTabSz="914400" rtl="0" eaLnBrk="1" fontAlgn="auto" latinLnBrk="0" hangingPunct="1">
              <a:lnSpc>
                <a:spcPct val="107000"/>
              </a:lnSpc>
              <a:spcBef>
                <a:spcPts val="0"/>
              </a:spcBef>
              <a:spcAft>
                <a:spcPts val="800"/>
              </a:spcAft>
              <a:buClrTx/>
              <a:buSzTx/>
              <a:buFontTx/>
              <a:buNone/>
              <a:tabLst/>
              <a:defRPr/>
            </a:pPr>
            <a:r>
              <a:rPr kumimoji="0" lang="nl-NL" sz="2000" b="1"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Reinigen:			</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Cleaner schudden voor gebruik.</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Aanbrengen door middel van sproeien.</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Reinigen met de </a:t>
            </a:r>
            <a:r>
              <a:rPr kumimoji="0" lang="nl-NL" sz="2000" b="0" i="0" u="none" strike="noStrike" kern="100" cap="none" spc="0" normalizeH="0" baseline="0" noProof="0" dirty="0" err="1">
                <a:ln>
                  <a:noFill/>
                </a:ln>
                <a:solidFill>
                  <a:srgbClr val="000000"/>
                </a:solidFill>
                <a:effectLst/>
                <a:uLnTx/>
                <a:uFillTx/>
                <a:latin typeface="Calibri" panose="020F0502020204030204" pitchFamily="34" charset="0"/>
                <a:ea typeface="Calibri" panose="020F0502020204030204" pitchFamily="34" charset="0"/>
                <a:cs typeface="+mn-cs"/>
              </a:rPr>
              <a:t>nano</a:t>
            </a: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microvezeldoek of een zachte doek, spons of  					borstel.</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Eventueel naspoelen met water en bij grote oppervlakken met 					ruitenwisser droogtrekken.		</a:t>
            </a:r>
            <a:b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br>
            <a:r>
              <a:rPr kumimoji="0" lang="nl-NL" sz="20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				</a:t>
            </a:r>
            <a:r>
              <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Voor extra reinigingsinformatie raadpl</a:t>
            </a:r>
            <a:r>
              <a:rPr kumimoji="0" lang="nl-NL" sz="2000" b="0" i="0" u="none" strike="noStrike" kern="120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eeg het productblad “ Cleaner.” </a:t>
            </a:r>
            <a:endParaRPr lang="nl-NL" sz="20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1615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53B08B-7DBB-3435-BF78-72E9B9F6538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2F32576-5A81-5826-8876-74F771D12EC5}"/>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E4E9671A-3553-9EEF-F12B-0EB6B2B109A3}"/>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F9FAE7F1-7A22-C58F-988F-AE515BA4C2B3}"/>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475FE0CB-39BD-3AF4-C3F2-BEC324FA8018}"/>
              </a:ext>
            </a:extLst>
          </p:cNvPr>
          <p:cNvSpPr txBox="1"/>
          <p:nvPr/>
        </p:nvSpPr>
        <p:spPr>
          <a:xfrm>
            <a:off x="231648" y="2698742"/>
            <a:ext cx="11850624" cy="2246769"/>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Aanbrengen:			</a:t>
            </a:r>
            <a:r>
              <a:rPr lang="nl-NL" sz="2000" dirty="0">
                <a:solidFill>
                  <a:srgbClr val="000000"/>
                </a:solidFill>
                <a:effectLst/>
                <a:latin typeface="Calibri" panose="020F0502020204030204" pitchFamily="34" charset="0"/>
                <a:ea typeface="Calibri" panose="020F0502020204030204" pitchFamily="34" charset="0"/>
              </a:rPr>
              <a:t>Na droging 1C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aanbrengen. Dient gedaan te worden door 					een professional. Als applicatietechniek is gebruikmaking van XVLP of 					HVLP spuitinstallatie aan te raden met een spuitmond(</a:t>
            </a:r>
            <a:r>
              <a:rPr lang="nl-NL" sz="2000" dirty="0" err="1">
                <a:solidFill>
                  <a:srgbClr val="000000"/>
                </a:solidFill>
                <a:effectLst/>
                <a:latin typeface="Calibri" panose="020F0502020204030204" pitchFamily="34" charset="0"/>
                <a:ea typeface="Calibri" panose="020F0502020204030204" pitchFamily="34" charset="0"/>
              </a:rPr>
              <a:t>nozzle</a:t>
            </a:r>
            <a:r>
              <a:rPr lang="nl-NL" sz="2000" dirty="0">
                <a:solidFill>
                  <a:srgbClr val="000000"/>
                </a:solidFill>
                <a:effectLst/>
                <a:latin typeface="Calibri" panose="020F0502020204030204" pitchFamily="34" charset="0"/>
                <a:ea typeface="Calibri" panose="020F0502020204030204" pitchFamily="34" charset="0"/>
              </a:rPr>
              <a:t>) van  0.7 ~1mm, 				om een gelijke dikte van de coating te bewerkstelligen. Breng eerst een 				dunne laag coating aan die, als deze nog nat is, gevolgd wordt door een 				volgende laag. Bij grote oppervlakten dient gewerkt te worden in 					kleinere gedeelten. </a:t>
            </a:r>
            <a:endParaRPr lang="nl-NL" sz="2000" dirty="0"/>
          </a:p>
        </p:txBody>
      </p:sp>
    </p:spTree>
    <p:extLst>
      <p:ext uri="{BB962C8B-B14F-4D97-AF65-F5344CB8AC3E}">
        <p14:creationId xmlns:p14="http://schemas.microsoft.com/office/powerpoint/2010/main" val="3997687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4C66D-6D59-997E-0503-EBC8971DE47C}"/>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FC9430AC-9A1C-0723-DA13-B2E42C4B24C6}"/>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7000675B-C768-2174-B51F-9A8E19319E55}"/>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B2B0448E-DBE0-2684-58D8-72BEFD6304DA}"/>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a:solidFill>
                  <a:srgbClr val="000000"/>
                </a:solidFill>
                <a:latin typeface="Calibri" panose="020F0502020204030204" pitchFamily="34" charset="0"/>
                <a:ea typeface="Calibri" panose="020F0502020204030204" pitchFamily="34" charset="0"/>
              </a:rPr>
              <a:t>Perma </a:t>
            </a:r>
            <a:r>
              <a:rPr lang="nl-NL" sz="3600" b="1" kern="100" dirty="0">
                <a:solidFill>
                  <a:srgbClr val="000000"/>
                </a:solidFill>
                <a:latin typeface="Calibri" panose="020F0502020204030204" pitchFamily="34" charset="0"/>
                <a:ea typeface="Calibri" panose="020F0502020204030204" pitchFamily="34" charset="0"/>
              </a:rPr>
              <a:t>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B7C9AB16-D58D-C56D-3480-BF41B0348ACF}"/>
              </a:ext>
            </a:extLst>
          </p:cNvPr>
          <p:cNvSpPr txBox="1"/>
          <p:nvPr/>
        </p:nvSpPr>
        <p:spPr>
          <a:xfrm>
            <a:off x="-536448" y="2674358"/>
            <a:ext cx="12448032" cy="4087273"/>
          </a:xfrm>
          <a:prstGeom prst="rect">
            <a:avLst/>
          </a:prstGeom>
          <a:noFill/>
        </p:spPr>
        <p:txBody>
          <a:bodyPr wrap="square">
            <a:spAutoFit/>
          </a:bodyPr>
          <a:lstStyle/>
          <a:p>
            <a:pPr marL="901065" marR="285115">
              <a:lnSpc>
                <a:spcPct val="99000"/>
              </a:lnSpc>
              <a:spcAft>
                <a:spcPts val="10"/>
              </a:spcAft>
            </a:pPr>
            <a:r>
              <a:rPr lang="nl-NL" sz="2000" b="1" dirty="0">
                <a:solidFill>
                  <a:srgbClr val="000000"/>
                </a:solidFill>
                <a:effectLst/>
                <a:latin typeface="Calibri" panose="020F0502020204030204" pitchFamily="34" charset="0"/>
                <a:ea typeface="Calibri" panose="020F0502020204030204" pitchFamily="34" charset="0"/>
              </a:rPr>
              <a:t>Aanbrengen:			</a:t>
            </a:r>
            <a:r>
              <a:rPr lang="nl-NL" sz="2000" kern="100" dirty="0">
                <a:solidFill>
                  <a:srgbClr val="000000"/>
                </a:solidFill>
                <a:latin typeface="Calibri" panose="020F0502020204030204" pitchFamily="34" charset="0"/>
                <a:ea typeface="Calibri" panose="020F0502020204030204" pitchFamily="34" charset="0"/>
              </a:rPr>
              <a:t>Indien men niet de beschikking heeft over een spuitinstallatie, kan 						de coating ook worden aangebracht met een </a:t>
            </a:r>
            <a:r>
              <a:rPr lang="nl-NL" sz="2000" kern="100" dirty="0" err="1">
                <a:solidFill>
                  <a:srgbClr val="000000"/>
                </a:solidFill>
                <a:latin typeface="Calibri" panose="020F0502020204030204" pitchFamily="34" charset="0"/>
                <a:ea typeface="Calibri" panose="020F0502020204030204" pitchFamily="34" charset="0"/>
              </a:rPr>
              <a:t>melamine</a:t>
            </a:r>
            <a:r>
              <a:rPr lang="nl-NL" sz="2000" kern="100" dirty="0">
                <a:solidFill>
                  <a:srgbClr val="000000"/>
                </a:solidFill>
                <a:latin typeface="Calibri" panose="020F0502020204030204" pitchFamily="34" charset="0"/>
                <a:ea typeface="Calibri" panose="020F0502020204030204" pitchFamily="34" charset="0"/>
              </a:rPr>
              <a:t> spons.  Het 						gewenste resultaat zal afhangen van de mate waarin men 							gespecialiseerd is in deze aanbrengtechniek.  </a:t>
            </a:r>
            <a:endParaRPr lang="nl-NL" sz="2000" i="1" kern="100" dirty="0">
              <a:solidFill>
                <a:srgbClr val="000000"/>
              </a:solidFill>
              <a:latin typeface="Calibri" panose="020F0502020204030204" pitchFamily="34" charset="0"/>
              <a:ea typeface="Calibri" panose="020F0502020204030204" pitchFamily="34" charset="0"/>
            </a:endParaRPr>
          </a:p>
          <a:p>
            <a:pPr marL="901065"/>
            <a:r>
              <a:rPr lang="nl-NL" sz="2000" kern="100" dirty="0">
                <a:solidFill>
                  <a:srgbClr val="000000"/>
                </a:solidFill>
                <a:latin typeface="Calibri" panose="020F0502020204030204" pitchFamily="34" charset="0"/>
                <a:ea typeface="Calibri" panose="020F0502020204030204" pitchFamily="34" charset="0"/>
              </a:rPr>
              <a:t>					De maximale verwerkingstijd bedraagt 20-30 minuten, afhankelijk van 						de omgevingsomstandigheden. </a:t>
            </a:r>
            <a:endParaRPr lang="nl-NL" sz="2000" i="1" kern="100" dirty="0">
              <a:solidFill>
                <a:srgbClr val="000000"/>
              </a:solidFill>
              <a:latin typeface="Calibri" panose="020F0502020204030204" pitchFamily="34" charset="0"/>
              <a:ea typeface="Calibri" panose="020F0502020204030204" pitchFamily="34" charset="0"/>
            </a:endParaRPr>
          </a:p>
          <a:p>
            <a:pPr marL="901065" algn="l">
              <a:lnSpc>
                <a:spcPct val="99000"/>
              </a:lnSpc>
              <a:spcAft>
                <a:spcPts val="15"/>
              </a:spcAft>
              <a:buNone/>
            </a:pPr>
            <a:r>
              <a:rPr lang="nl-NL" sz="2000" dirty="0">
                <a:solidFill>
                  <a:srgbClr val="000000"/>
                </a:solidFill>
                <a:latin typeface="Calibri" panose="020F0502020204030204" pitchFamily="34" charset="0"/>
                <a:ea typeface="Calibri" panose="020F0502020204030204" pitchFamily="34" charset="0"/>
              </a:rPr>
              <a:t>					Bij teveel aangebracht of gemorst product kan dit met methanol binnen 					</a:t>
            </a:r>
            <a:r>
              <a:rPr lang="nl-NL" sz="2000" u="sng" dirty="0">
                <a:solidFill>
                  <a:srgbClr val="000000"/>
                </a:solidFill>
                <a:uFill>
                  <a:solidFill>
                    <a:srgbClr val="000000"/>
                  </a:solidFill>
                </a:uFill>
                <a:latin typeface="Calibri" panose="020F0502020204030204" pitchFamily="34" charset="0"/>
                <a:ea typeface="Calibri" panose="020F0502020204030204" pitchFamily="34" charset="0"/>
              </a:rPr>
              <a:t>15</a:t>
            </a:r>
            <a:r>
              <a:rPr lang="nl-NL" sz="2000" dirty="0">
                <a:solidFill>
                  <a:srgbClr val="000000"/>
                </a:solidFill>
                <a:latin typeface="Calibri" panose="020F0502020204030204" pitchFamily="34" charset="0"/>
                <a:ea typeface="Calibri" panose="020F0502020204030204" pitchFamily="34" charset="0"/>
              </a:rPr>
              <a:t> </a:t>
            </a:r>
            <a:r>
              <a:rPr lang="nl-NL" sz="2000" u="sng" dirty="0">
                <a:solidFill>
                  <a:srgbClr val="000000"/>
                </a:solidFill>
                <a:uFill>
                  <a:solidFill>
                    <a:srgbClr val="000000"/>
                  </a:solidFill>
                </a:uFill>
                <a:latin typeface="Calibri" panose="020F0502020204030204" pitchFamily="34" charset="0"/>
                <a:ea typeface="Calibri" panose="020F0502020204030204" pitchFamily="34" charset="0"/>
              </a:rPr>
              <a:t>minuten</a:t>
            </a:r>
            <a:r>
              <a:rPr lang="nl-NL" sz="2000" dirty="0">
                <a:solidFill>
                  <a:srgbClr val="000000"/>
                </a:solidFill>
                <a:latin typeface="Calibri" panose="020F0502020204030204" pitchFamily="34" charset="0"/>
                <a:ea typeface="Calibri" panose="020F0502020204030204" pitchFamily="34" charset="0"/>
              </a:rPr>
              <a:t> verwijdert worden.</a:t>
            </a:r>
            <a:br>
              <a:rPr lang="nl-NL" sz="2000" dirty="0">
                <a:solidFill>
                  <a:srgbClr val="000000"/>
                </a:solidFill>
                <a:latin typeface="Calibri" panose="020F0502020204030204" pitchFamily="34" charset="0"/>
                <a:ea typeface="Calibri" panose="020F0502020204030204" pitchFamily="34" charset="0"/>
              </a:rPr>
            </a:b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a:t>
            </a:r>
            <a:r>
              <a:rPr lang="nl-NL" sz="1800" b="1" i="0" kern="100" dirty="0">
                <a:solidFill>
                  <a:srgbClr val="FF0000"/>
                </a:solidFill>
                <a:effectLst/>
                <a:latin typeface="Calibri" panose="020F0502020204030204" pitchFamily="34" charset="0"/>
                <a:ea typeface="Calibri" panose="020F0502020204030204" pitchFamily="34" charset="0"/>
              </a:rPr>
              <a:t> Let op!</a:t>
            </a:r>
            <a:r>
              <a:rPr lang="nl-NL" sz="1800" i="0" kern="100" dirty="0">
                <a:solidFill>
                  <a:srgbClr val="FF0000"/>
                </a:solidFill>
                <a:effectLst/>
                <a:latin typeface="Calibri" panose="020F0502020204030204" pitchFamily="34" charset="0"/>
                <a:ea typeface="Calibri" panose="020F0502020204030204" pitchFamily="34" charset="0"/>
              </a:rPr>
              <a:t>  				</a:t>
            </a:r>
            <a:r>
              <a:rPr lang="nl-NL" sz="2000" i="0" kern="100" dirty="0">
                <a:solidFill>
                  <a:srgbClr val="000000"/>
                </a:solidFill>
                <a:effectLst/>
                <a:latin typeface="Calibri" panose="020F0502020204030204" pitchFamily="34" charset="0"/>
                <a:ea typeface="Calibri" panose="020F0502020204030204" pitchFamily="34" charset="0"/>
              </a:rPr>
              <a:t>Voordat er wordt gestart voer altijd eerst een proef op 0,5m2 op een niet 					zichtbare plaats.  </a:t>
            </a:r>
            <a:endParaRPr lang="nl-NL" sz="2000" i="1" kern="100" dirty="0">
              <a:solidFill>
                <a:srgbClr val="000000"/>
              </a:solidFill>
              <a:effectLst/>
              <a:latin typeface="Calibri" panose="020F0502020204030204" pitchFamily="34" charset="0"/>
              <a:ea typeface="Calibri" panose="020F0502020204030204" pitchFamily="34" charset="0"/>
            </a:endParaRPr>
          </a:p>
          <a:p>
            <a:pPr marL="901065" algn="l">
              <a:lnSpc>
                <a:spcPct val="107000"/>
              </a:lnSpc>
              <a:buNone/>
            </a:pPr>
            <a:r>
              <a:rPr lang="nl-NL" sz="2000" i="0" kern="100" dirty="0">
                <a:solidFill>
                  <a:srgbClr val="000000"/>
                </a:solidFill>
                <a:effectLst/>
                <a:latin typeface="Calibri" panose="020F0502020204030204" pitchFamily="34" charset="0"/>
                <a:ea typeface="Calibri" panose="020F0502020204030204" pitchFamily="34" charset="0"/>
              </a:rPr>
              <a:t>					Let op bij toepassingen, niet verwerken in direct zonlicht, wind of regen. </a:t>
            </a:r>
            <a:endParaRPr lang="nl-NL" sz="2000" i="1" kern="100" dirty="0">
              <a:solidFill>
                <a:srgbClr val="000000"/>
              </a:solidFill>
              <a:effectLst/>
              <a:latin typeface="Calibri" panose="020F0502020204030204" pitchFamily="34" charset="0"/>
              <a:ea typeface="Calibri" panose="020F0502020204030204" pitchFamily="34" charset="0"/>
            </a:endParaRPr>
          </a:p>
          <a:p>
            <a:pPr>
              <a:buNone/>
            </a:pPr>
            <a:r>
              <a:rPr lang="nl-NL" sz="2000" dirty="0">
                <a:solidFill>
                  <a:srgbClr val="000000"/>
                </a:solidFill>
                <a:effectLst/>
                <a:latin typeface="Calibri" panose="020F0502020204030204" pitchFamily="34" charset="0"/>
                <a:ea typeface="Calibri" panose="020F0502020204030204" pitchFamily="34" charset="0"/>
              </a:rPr>
              <a:t>					Laat de verpakking niet open staan tijdens de applicatie. </a:t>
            </a:r>
            <a:endParaRPr lang="nl-NL" sz="2000" i="1" kern="100" dirty="0">
              <a:solidFill>
                <a:srgbClr val="FF0000"/>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260385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56B2F-76DA-95C1-6CC5-6D91EA855838}"/>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86478F85-FF26-16CB-AB43-5AF2D8EBA325}"/>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3623AF6E-2324-3637-FC35-927DDC222ECC}"/>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528CDF4B-4D21-C54C-6256-0A9EC2DFD7B5}"/>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a:solidFill>
                  <a:srgbClr val="000000"/>
                </a:solidFill>
                <a:latin typeface="Calibri" panose="020F0502020204030204" pitchFamily="34" charset="0"/>
                <a:ea typeface="Calibri" panose="020F0502020204030204" pitchFamily="34" charset="0"/>
              </a:rPr>
              <a:t>Perma </a:t>
            </a:r>
            <a:r>
              <a:rPr lang="nl-NL" sz="3600" b="1" kern="100" dirty="0">
                <a:solidFill>
                  <a:srgbClr val="000000"/>
                </a:solidFill>
                <a:latin typeface="Calibri" panose="020F0502020204030204" pitchFamily="34" charset="0"/>
                <a:ea typeface="Calibri" panose="020F0502020204030204" pitchFamily="34" charset="0"/>
              </a:rPr>
              <a:t>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9" name="Tekstvak 8">
            <a:extLst>
              <a:ext uri="{FF2B5EF4-FFF2-40B4-BE49-F238E27FC236}">
                <a16:creationId xmlns:a16="http://schemas.microsoft.com/office/drawing/2014/main" id="{E00644A5-A6B8-6898-3817-50BAE42CAA7F}"/>
              </a:ext>
            </a:extLst>
          </p:cNvPr>
          <p:cNvSpPr txBox="1"/>
          <p:nvPr/>
        </p:nvSpPr>
        <p:spPr>
          <a:xfrm>
            <a:off x="329184" y="2574070"/>
            <a:ext cx="11618976" cy="3820277"/>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dirty="0">
                <a:solidFill>
                  <a:srgbClr val="000000"/>
                </a:solidFill>
                <a:effectLst/>
                <a:latin typeface="Calibri" panose="020F0502020204030204" pitchFamily="34" charset="0"/>
                <a:ea typeface="Calibri" panose="020F0502020204030204" pitchFamily="34" charset="0"/>
              </a:rPr>
              <a:t>Behandelde oppervlakken kunnen het beste gereinigd worden met een 				</a:t>
            </a:r>
            <a:r>
              <a:rPr lang="nl-NL" sz="2000" dirty="0" err="1">
                <a:solidFill>
                  <a:srgbClr val="000000"/>
                </a:solidFill>
                <a:effectLst/>
                <a:latin typeface="Calibri" panose="020F0502020204030204" pitchFamily="34" charset="0"/>
                <a:ea typeface="Calibri" panose="020F0502020204030204" pitchFamily="34" charset="0"/>
              </a:rPr>
              <a:t>nano</a:t>
            </a:r>
            <a:r>
              <a:rPr lang="nl-NL" sz="2000" dirty="0">
                <a:solidFill>
                  <a:srgbClr val="000000"/>
                </a:solidFill>
                <a:effectLst/>
                <a:latin typeface="Calibri" panose="020F0502020204030204" pitchFamily="34" charset="0"/>
                <a:ea typeface="Calibri" panose="020F0502020204030204" pitchFamily="34" charset="0"/>
              </a:rPr>
              <a:t> microvezeldoek en Conditioner van Pattycoatings of een milde 					reiniger waaraan geen schuurmiddelen, zuren en/of biocides zijn 					toegevoegd. Voor een </a:t>
            </a:r>
            <a:r>
              <a:rPr lang="nl-NL" sz="2000" dirty="0" err="1">
                <a:solidFill>
                  <a:srgbClr val="000000"/>
                </a:solidFill>
                <a:effectLst/>
                <a:latin typeface="Calibri" panose="020F0502020204030204" pitchFamily="34" charset="0"/>
                <a:ea typeface="Calibri" panose="020F0502020204030204" pitchFamily="34" charset="0"/>
              </a:rPr>
              <a:t>streeploos</a:t>
            </a:r>
            <a:r>
              <a:rPr lang="nl-NL" sz="2000" dirty="0">
                <a:solidFill>
                  <a:srgbClr val="000000"/>
                </a:solidFill>
                <a:effectLst/>
                <a:latin typeface="Calibri" panose="020F0502020204030204" pitchFamily="34" charset="0"/>
                <a:ea typeface="Calibri" panose="020F0502020204030204" pitchFamily="34" charset="0"/>
              </a:rPr>
              <a:t> resultaat kan deze reiniger het best 					worden verdund met osmose (kalkvrij water). </a:t>
            </a:r>
          </a:p>
          <a:p>
            <a:endParaRPr lang="nl-NL" sz="2000" dirty="0">
              <a:solidFill>
                <a:srgbClr val="000000"/>
              </a:solidFill>
              <a:latin typeface="Calibri" panose="020F0502020204030204" pitchFamily="34" charset="0"/>
              <a:ea typeface="Calibri" panose="020F0502020204030204" pitchFamily="34" charset="0"/>
            </a:endParaRPr>
          </a:p>
          <a:p>
            <a:endParaRPr lang="nl-NL" sz="2000" dirty="0">
              <a:solidFill>
                <a:srgbClr val="000000"/>
              </a:solidFill>
              <a:latin typeface="Calibri" panose="020F0502020204030204" pitchFamily="34" charset="0"/>
              <a:ea typeface="Calibri" panose="020F0502020204030204" pitchFamily="34" charset="0"/>
            </a:endParaRPr>
          </a:p>
          <a:p>
            <a:pPr marL="6350" marR="63500" indent="-6350" algn="l">
              <a:lnSpc>
                <a:spcPct val="103000"/>
              </a:lnSpc>
              <a:spcAft>
                <a:spcPts val="20"/>
              </a:spcAft>
              <a:buNone/>
              <a:tabLst>
                <a:tab pos="1336040" algn="ctr"/>
                <a:tab pos="2251710" algn="ctr"/>
                <a:tab pos="2701290" algn="ctr"/>
                <a:tab pos="3416935" algn="ctr"/>
                <a:tab pos="4053205" algn="ctr"/>
                <a:tab pos="4890770" algn="ctr"/>
              </a:tabLst>
            </a:pPr>
            <a:r>
              <a:rPr lang="nl-NL" sz="2000" b="1" kern="100" dirty="0">
                <a:solidFill>
                  <a:srgbClr val="000000"/>
                </a:solidFill>
                <a:effectLst/>
                <a:latin typeface="Calibri" panose="020F0502020204030204" pitchFamily="34" charset="0"/>
                <a:ea typeface="Calibri" panose="020F0502020204030204" pitchFamily="34" charset="0"/>
              </a:rPr>
              <a:t>Verwerkingstijden:				    </a:t>
            </a:r>
            <a:r>
              <a:rPr lang="nl-NL" sz="2000" kern="100" dirty="0">
                <a:solidFill>
                  <a:srgbClr val="000000"/>
                </a:solidFill>
                <a:effectLst/>
                <a:latin typeface="Calibri" panose="020F0502020204030204" pitchFamily="34" charset="0"/>
                <a:ea typeface="Calibri" panose="020F0502020204030204" pitchFamily="34" charset="0"/>
              </a:rPr>
              <a:t>Inductietijd		            : c.a. 20 minuten </a:t>
            </a:r>
          </a:p>
          <a:p>
            <a:pPr marL="3153410" marR="63500" indent="-4445">
              <a:lnSpc>
                <a:spcPct val="102000"/>
              </a:lnSpc>
              <a:spcAft>
                <a:spcPts val="35"/>
              </a:spcAft>
            </a:pPr>
            <a:r>
              <a:rPr lang="nl-NL" sz="2000" kern="100" dirty="0">
                <a:solidFill>
                  <a:srgbClr val="000000"/>
                </a:solidFill>
                <a:effectLst/>
                <a:latin typeface="Calibri" panose="020F0502020204030204" pitchFamily="34" charset="0"/>
                <a:ea typeface="Calibri" panose="020F0502020204030204" pitchFamily="34" charset="0"/>
              </a:rPr>
              <a:t>		Verwerkingstijd                : 4 uur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Stofdroog</a:t>
            </a:r>
            <a:r>
              <a:rPr lang="nl-NL" sz="2000" kern="100" dirty="0">
                <a:solidFill>
                  <a:srgbClr val="000000"/>
                </a:solidFill>
                <a:effectLst/>
                <a:latin typeface="Calibri" panose="020F0502020204030204" pitchFamily="34" charset="0"/>
                <a:ea typeface="Calibri" panose="020F0502020204030204" pitchFamily="34" charset="0"/>
              </a:rPr>
              <a:t>                          : 90 minuten bij 23°C / 55% relatieve  vochtigheid                                                      	</a:t>
            </a:r>
            <a:r>
              <a:rPr lang="nl-NL" sz="2000" kern="100" dirty="0" err="1">
                <a:solidFill>
                  <a:srgbClr val="000000"/>
                </a:solidFill>
                <a:effectLst/>
                <a:latin typeface="Calibri" panose="020F0502020204030204" pitchFamily="34" charset="0"/>
                <a:ea typeface="Calibri" panose="020F0502020204030204" pitchFamily="34" charset="0"/>
              </a:rPr>
              <a:t>Doorgedroogd</a:t>
            </a:r>
            <a:r>
              <a:rPr lang="nl-NL" sz="2000" kern="100" dirty="0">
                <a:solidFill>
                  <a:srgbClr val="000000"/>
                </a:solidFill>
                <a:effectLst/>
                <a:latin typeface="Calibri" panose="020F0502020204030204" pitchFamily="34" charset="0"/>
                <a:ea typeface="Calibri" panose="020F0502020204030204" pitchFamily="34" charset="0"/>
              </a:rPr>
              <a:t> 	            : 6 uur </a:t>
            </a:r>
          </a:p>
          <a:p>
            <a:pPr marL="6350" marR="63500" indent="-6350" algn="l">
              <a:lnSpc>
                <a:spcPct val="107000"/>
              </a:lnSpc>
              <a:spcAft>
                <a:spcPts val="20"/>
              </a:spcAft>
              <a:buNone/>
              <a:tabLst>
                <a:tab pos="3576955" algn="ctr"/>
                <a:tab pos="4681220" algn="ctr"/>
              </a:tabLst>
            </a:pPr>
            <a:r>
              <a:rPr lang="nl-NL" sz="2000" kern="100" dirty="0">
                <a:solidFill>
                  <a:srgbClr val="000000"/>
                </a:solidFill>
                <a:effectLst/>
                <a:latin typeface="Calibri" panose="020F0502020204030204" pitchFamily="34" charset="0"/>
                <a:ea typeface="Calibri" panose="020F0502020204030204" pitchFamily="34" charset="0"/>
              </a:rPr>
              <a:t>		                                                            Volledig uitgehard            :48 uur</a:t>
            </a:r>
            <a:endParaRPr lang="nl-NL" sz="20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7133574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00861E-A07D-F63F-7BA3-4B80BF1D880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D229A7EC-1338-59E9-5A17-33E6C0ECE7B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C51C682-05AF-E4D9-B196-A3A58802E998}"/>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FC5FF71A-8E02-9AAD-86EB-8096C538BCAC}"/>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B5D9A248-4D4E-166C-8AFA-C56CB3FC4082}"/>
              </a:ext>
            </a:extLst>
          </p:cNvPr>
          <p:cNvSpPr txBox="1"/>
          <p:nvPr/>
        </p:nvSpPr>
        <p:spPr>
          <a:xfrm>
            <a:off x="-585216" y="2598096"/>
            <a:ext cx="12606528" cy="4029565"/>
          </a:xfrm>
          <a:prstGeom prst="rect">
            <a:avLst/>
          </a:prstGeom>
          <a:noFill/>
        </p:spPr>
        <p:txBody>
          <a:bodyPr wrap="square">
            <a:spAutoFit/>
          </a:bodyPr>
          <a:lstStyle/>
          <a:p>
            <a:pPr marL="901065" algn="l">
              <a:lnSpc>
                <a:spcPct val="107000"/>
              </a:lnSpc>
            </a:pPr>
            <a:r>
              <a:rPr lang="nl-NL" sz="2000" b="1" i="0" kern="100" dirty="0">
                <a:solidFill>
                  <a:srgbClr val="000000"/>
                </a:solidFill>
                <a:effectLst/>
                <a:latin typeface="Calibri" panose="020F0502020204030204" pitchFamily="34" charset="0"/>
                <a:ea typeface="Calibri" panose="020F0502020204030204" pitchFamily="34" charset="0"/>
              </a:rPr>
              <a:t>Applicatiemiddel:</a:t>
            </a:r>
            <a:r>
              <a:rPr lang="nl-NL" sz="2000" b="1" kern="1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Aanbevolen </a:t>
            </a:r>
            <a:r>
              <a:rPr lang="nl-NL" sz="2000" dirty="0" err="1">
                <a:solidFill>
                  <a:srgbClr val="000000"/>
                </a:solidFill>
                <a:effectLst/>
                <a:latin typeface="Calibri" panose="020F0502020204030204" pitchFamily="34" charset="0"/>
                <a:ea typeface="Calibri" panose="020F0502020204030204" pitchFamily="34" charset="0"/>
              </a:rPr>
              <a:t>melamine</a:t>
            </a:r>
            <a:r>
              <a:rPr lang="nl-NL" sz="2000" dirty="0">
                <a:solidFill>
                  <a:srgbClr val="000000"/>
                </a:solidFill>
                <a:effectLst/>
                <a:latin typeface="Calibri" panose="020F0502020204030204" pitchFamily="34" charset="0"/>
                <a:ea typeface="Calibri" panose="020F0502020204030204" pitchFamily="34" charset="0"/>
              </a:rPr>
              <a:t> spons</a:t>
            </a:r>
          </a:p>
          <a:p>
            <a:pPr marL="901065" algn="l">
              <a:lnSpc>
                <a:spcPct val="107000"/>
              </a:lnSpc>
            </a:pPr>
            <a:endParaRPr lang="nl-NL" sz="2000" dirty="0">
              <a:solidFill>
                <a:srgbClr val="000000"/>
              </a:solidFill>
              <a:latin typeface="Calibri" panose="020F0502020204030204" pitchFamily="34" charset="0"/>
              <a:ea typeface="Calibri" panose="020F0502020204030204" pitchFamily="34" charset="0"/>
            </a:endParaRPr>
          </a:p>
          <a:p>
            <a:pPr marL="901065">
              <a:lnSpc>
                <a:spcPct val="107000"/>
              </a:lnSpc>
            </a:pPr>
            <a:r>
              <a:rPr lang="nl-NL" sz="2000" b="1" dirty="0">
                <a:solidFill>
                  <a:srgbClr val="000000"/>
                </a:solidFill>
                <a:effectLst/>
                <a:latin typeface="Calibri" panose="020F0502020204030204" pitchFamily="34" charset="0"/>
                <a:ea typeface="Calibri" panose="020F0502020204030204" pitchFamily="34" charset="0"/>
              </a:rPr>
              <a:t>XVLP spuit apparatuur:			</a:t>
            </a:r>
            <a:r>
              <a:rPr lang="nl-NL" sz="2000" dirty="0">
                <a:solidFill>
                  <a:srgbClr val="000000"/>
                </a:solidFill>
                <a:effectLst/>
                <a:latin typeface="Calibri" panose="020F0502020204030204" pitchFamily="34" charset="0"/>
                <a:ea typeface="Calibri" panose="020F0502020204030204" pitchFamily="34" charset="0"/>
              </a:rPr>
              <a:t>Verdunnen: ------</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Spuitopening: stand 5 											</a:t>
            </a:r>
            <a:r>
              <a:rPr lang="nl-NL" sz="2000" dirty="0">
                <a:solidFill>
                  <a:srgbClr val="000000"/>
                </a:solidFill>
                <a:latin typeface="Calibri" panose="020F0502020204030204" pitchFamily="34" charset="0"/>
                <a:ea typeface="Calibri" panose="020F0502020204030204" pitchFamily="34" charset="0"/>
              </a:rPr>
              <a:t>Luchtvolume50 tot 70 %</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a:t>
            </a:r>
            <a:r>
              <a:rPr lang="nl-NL" sz="2000" dirty="0" err="1">
                <a:solidFill>
                  <a:srgbClr val="000000"/>
                </a:solidFill>
                <a:latin typeface="Calibri" panose="020F0502020204030204" pitchFamily="34" charset="0"/>
                <a:ea typeface="Calibri" panose="020F0502020204030204" pitchFamily="34" charset="0"/>
              </a:rPr>
              <a:t>Reingings</a:t>
            </a:r>
            <a:r>
              <a:rPr lang="nl-NL" sz="2000" dirty="0">
                <a:solidFill>
                  <a:srgbClr val="000000"/>
                </a:solidFill>
                <a:latin typeface="Calibri" panose="020F0502020204030204" pitchFamily="34" charset="0"/>
                <a:ea typeface="Calibri" panose="020F0502020204030204" pitchFamily="34" charset="0"/>
              </a:rPr>
              <a:t> gereedschap: Methanol</a:t>
            </a:r>
            <a:br>
              <a:rPr lang="nl-NL" sz="2000" dirty="0">
                <a:solidFill>
                  <a:srgbClr val="000000"/>
                </a:solidFill>
                <a:latin typeface="Calibri" panose="020F0502020204030204" pitchFamily="34" charset="0"/>
                <a:ea typeface="Calibri" panose="020F0502020204030204" pitchFamily="34" charset="0"/>
              </a:rPr>
            </a:br>
            <a:br>
              <a:rPr lang="nl-NL" sz="2000" dirty="0">
                <a:solidFill>
                  <a:srgbClr val="000000"/>
                </a:solidFill>
                <a:latin typeface="Calibri" panose="020F0502020204030204" pitchFamily="34" charset="0"/>
                <a:ea typeface="Calibri" panose="020F0502020204030204" pitchFamily="34" charset="0"/>
              </a:rPr>
            </a:br>
            <a:r>
              <a:rPr lang="nl-NL" sz="2000" b="1" dirty="0">
                <a:solidFill>
                  <a:srgbClr val="000000"/>
                </a:solidFill>
                <a:latin typeface="Calibri" panose="020F0502020204030204" pitchFamily="34" charset="0"/>
                <a:ea typeface="Calibri" panose="020F0502020204030204" pitchFamily="34" charset="0"/>
              </a:rPr>
              <a:t>Kleur en glans:	</a:t>
            </a:r>
            <a:r>
              <a:rPr lang="nl-NL" sz="2000" dirty="0">
                <a:solidFill>
                  <a:srgbClr val="000000"/>
                </a:solidFill>
                <a:latin typeface="Calibri" panose="020F0502020204030204" pitchFamily="34" charset="0"/>
                <a:ea typeface="Calibri" panose="020F0502020204030204" pitchFamily="34" charset="0"/>
              </a:rPr>
              <a:t>			Transparant</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Droogt kleurloos op</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Zichtbaar, zijdeglans</a:t>
            </a:r>
            <a:br>
              <a:rPr lang="nl-NL" sz="2000" dirty="0">
                <a:solidFill>
                  <a:srgbClr val="000000"/>
                </a:solidFill>
                <a:latin typeface="Calibri" panose="020F0502020204030204" pitchFamily="34" charset="0"/>
                <a:ea typeface="Calibri" panose="020F0502020204030204" pitchFamily="34" charset="0"/>
              </a:rPr>
            </a:br>
            <a:br>
              <a:rPr lang="nl-NL" sz="2000" dirty="0">
                <a:solidFill>
                  <a:srgbClr val="000000"/>
                </a:solidFill>
                <a:latin typeface="Calibri" panose="020F0502020204030204" pitchFamily="34" charset="0"/>
                <a:ea typeface="Calibri" panose="020F0502020204030204" pitchFamily="34" charset="0"/>
              </a:rPr>
            </a:br>
            <a:r>
              <a:rPr lang="nl-NL" sz="2000" b="1" dirty="0">
                <a:solidFill>
                  <a:srgbClr val="000000"/>
                </a:solidFill>
                <a:latin typeface="Calibri" panose="020F0502020204030204" pitchFamily="34" charset="0"/>
                <a:ea typeface="Calibri" panose="020F0502020204030204" pitchFamily="34" charset="0"/>
              </a:rPr>
              <a:t>Verpakking:</a:t>
            </a:r>
            <a:r>
              <a:rPr lang="nl-NL" sz="2000" dirty="0">
                <a:solidFill>
                  <a:srgbClr val="000000"/>
                </a:solidFill>
                <a:latin typeface="Calibri" panose="020F0502020204030204" pitchFamily="34" charset="0"/>
                <a:ea typeface="Calibri" panose="020F0502020204030204" pitchFamily="34" charset="0"/>
              </a:rPr>
              <a:t>				Fles van 250ml, 1 Liter, jerrycans 5Liter en 10 Liter</a:t>
            </a:r>
            <a:endParaRPr lang="nl-NL"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17396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6CCCF-004D-1EC1-5A34-9A72F33BC755}"/>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C721064C-E639-1DA7-4C84-4CBB27A36EA0}"/>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EC43DBB7-28BD-32EA-6EEB-C392F6302545}"/>
              </a:ext>
            </a:extLst>
          </p:cNvPr>
          <p:cNvSpPr txBox="1"/>
          <p:nvPr/>
        </p:nvSpPr>
        <p:spPr>
          <a:xfrm>
            <a:off x="6803136" y="919526"/>
            <a:ext cx="4791456"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6F46BD6C-79E3-E940-337D-9AB43163E447}"/>
              </a:ext>
            </a:extLst>
          </p:cNvPr>
          <p:cNvSpPr txBox="1"/>
          <p:nvPr/>
        </p:nvSpPr>
        <p:spPr>
          <a:xfrm>
            <a:off x="85344" y="1865376"/>
            <a:ext cx="4047744" cy="658835"/>
          </a:xfrm>
          <a:prstGeom prst="rect">
            <a:avLst/>
          </a:prstGeom>
          <a:noFill/>
        </p:spPr>
        <p:txBody>
          <a:bodyPr wrap="square">
            <a:spAutoFit/>
          </a:bodyPr>
          <a:lstStyle/>
          <a:p>
            <a:pPr marL="901065">
              <a:lnSpc>
                <a:spcPct val="107000"/>
              </a:lnSpc>
            </a:pPr>
            <a:r>
              <a:rPr lang="nl-NL" sz="3600" b="1" kern="100" dirty="0">
                <a:solidFill>
                  <a:srgbClr val="000000"/>
                </a:solidFill>
                <a:latin typeface="Calibri" panose="020F0502020204030204" pitchFamily="34" charset="0"/>
                <a:ea typeface="Calibri" panose="020F0502020204030204" pitchFamily="34" charset="0"/>
              </a:rPr>
              <a:t>1C </a:t>
            </a:r>
            <a:r>
              <a:rPr lang="nl-NL" sz="3600" b="1" kern="100" dirty="0" err="1">
                <a:solidFill>
                  <a:srgbClr val="000000"/>
                </a:solidFill>
                <a:latin typeface="Calibri" panose="020F0502020204030204" pitchFamily="34" charset="0"/>
                <a:ea typeface="Calibri" panose="020F0502020204030204" pitchFamily="34" charset="0"/>
              </a:rPr>
              <a:t>Perma</a:t>
            </a:r>
            <a:r>
              <a:rPr lang="nl-NL" sz="3600" b="1" kern="100" dirty="0">
                <a:solidFill>
                  <a:srgbClr val="000000"/>
                </a:solidFill>
                <a:latin typeface="Calibri" panose="020F0502020204030204" pitchFamily="34" charset="0"/>
                <a:ea typeface="Calibri" panose="020F0502020204030204" pitchFamily="34" charset="0"/>
              </a:rPr>
              <a:t> Coat</a:t>
            </a:r>
            <a:endParaRPr lang="nl-NL" sz="3600" b="1" kern="100" dirty="0">
              <a:solidFill>
                <a:srgbClr val="000000"/>
              </a:solidFill>
              <a:effectLst/>
              <a:latin typeface="Calibri" panose="020F0502020204030204" pitchFamily="34" charset="0"/>
              <a:ea typeface="Calibri" panose="020F0502020204030204" pitchFamily="34" charset="0"/>
            </a:endParaRPr>
          </a:p>
        </p:txBody>
      </p:sp>
      <p:sp>
        <p:nvSpPr>
          <p:cNvPr id="3" name="Tekstvak 2">
            <a:extLst>
              <a:ext uri="{FF2B5EF4-FFF2-40B4-BE49-F238E27FC236}">
                <a16:creationId xmlns:a16="http://schemas.microsoft.com/office/drawing/2014/main" id="{68817CD2-C8EA-79EB-37C1-93FFCFE73DCF}"/>
              </a:ext>
            </a:extLst>
          </p:cNvPr>
          <p:cNvSpPr txBox="1"/>
          <p:nvPr/>
        </p:nvSpPr>
        <p:spPr>
          <a:xfrm>
            <a:off x="341376" y="2465348"/>
            <a:ext cx="11570208" cy="3250890"/>
          </a:xfrm>
          <a:prstGeom prst="rect">
            <a:avLst/>
          </a:prstGeom>
          <a:noFill/>
        </p:spPr>
        <p:txBody>
          <a:bodyPr wrap="square">
            <a:spAutoFit/>
          </a:bodyPr>
          <a:lstStyle/>
          <a:p>
            <a:pPr marL="6350" marR="63500" indent="-6350">
              <a:lnSpc>
                <a:spcPct val="103000"/>
              </a:lnSpc>
              <a:spcAft>
                <a:spcPts val="20"/>
              </a:spcAft>
              <a:tabLst>
                <a:tab pos="1106805" algn="ctr"/>
                <a:tab pos="1801495" algn="ctr"/>
                <a:tab pos="2251710" algn="ctr"/>
                <a:tab pos="2701290" algn="ctr"/>
                <a:tab pos="4274820" algn="ctr"/>
              </a:tabLst>
            </a:pPr>
            <a:r>
              <a:rPr lang="nl-NL" sz="2000" b="1" kern="100" dirty="0">
                <a:solidFill>
                  <a:srgbClr val="000000"/>
                </a:solidFill>
                <a:effectLst/>
                <a:latin typeface="Calibri" panose="020F0502020204030204" pitchFamily="34" charset="0"/>
                <a:ea typeface="Calibri" panose="020F0502020204030204" pitchFamily="34" charset="0"/>
              </a:rPr>
              <a:t>Verbruik:  	 	 	 			</a:t>
            </a:r>
            <a:r>
              <a:rPr lang="nl-NL" sz="2000" kern="100" dirty="0">
                <a:solidFill>
                  <a:srgbClr val="000000"/>
                </a:solidFill>
                <a:effectLst/>
                <a:latin typeface="Calibri" panose="020F0502020204030204" pitchFamily="34" charset="0"/>
                <a:ea typeface="Calibri" panose="020F0502020204030204" pitchFamily="34" charset="0"/>
              </a:rPr>
              <a:t>Theoretisch rendement:  40-60 m2 p/</a:t>
            </a:r>
            <a:r>
              <a:rPr lang="nl-NL" sz="2000" kern="100" dirty="0" err="1">
                <a:solidFill>
                  <a:srgbClr val="000000"/>
                </a:solidFill>
                <a:effectLst/>
                <a:latin typeface="Calibri" panose="020F0502020204030204" pitchFamily="34" charset="0"/>
                <a:ea typeface="Calibri" panose="020F0502020204030204" pitchFamily="34" charset="0"/>
              </a:rPr>
              <a:t>ltr</a:t>
            </a:r>
            <a:r>
              <a:rPr lang="nl-NL" sz="2000" kern="100" dirty="0">
                <a:solidFill>
                  <a:srgbClr val="000000"/>
                </a:solidFill>
                <a:effectLst/>
                <a:latin typeface="Calibri" panose="020F0502020204030204" pitchFamily="34" charset="0"/>
                <a:ea typeface="Calibri" panose="020F0502020204030204" pitchFamily="34" charset="0"/>
              </a:rPr>
              <a:t>  (1 laag) </a:t>
            </a:r>
            <a:r>
              <a:rPr lang="nl-NL" sz="2000" kern="100" dirty="0">
                <a:solidFill>
                  <a:srgbClr val="000000"/>
                </a:solidFill>
                <a:latin typeface="Calibri" panose="020F0502020204030204" pitchFamily="34" charset="0"/>
                <a:ea typeface="Calibri" panose="020F0502020204030204" pitchFamily="34" charset="0"/>
              </a:rPr>
              <a:t>Het aangegeven </a:t>
            </a:r>
            <a:endParaRPr lang="nl-NL" sz="2000" kern="100" dirty="0">
              <a:solidFill>
                <a:srgbClr val="000000"/>
              </a:solidFill>
              <a:effectLst/>
              <a:latin typeface="Calibri" panose="020F0502020204030204" pitchFamily="34" charset="0"/>
              <a:ea typeface="Calibri" panose="020F0502020204030204" pitchFamily="34" charset="0"/>
            </a:endParaRPr>
          </a:p>
          <a:p>
            <a:pPr marR="63500" indent="-6350" algn="just" defTabSz="360000">
              <a:lnSpc>
                <a:spcPct val="103000"/>
              </a:lnSpc>
            </a:pPr>
            <a:r>
              <a:rPr lang="nl-NL" sz="2000" kern="100" dirty="0">
                <a:solidFill>
                  <a:srgbClr val="000000"/>
                </a:solidFill>
                <a:effectLst/>
                <a:latin typeface="Calibri" panose="020F0502020204030204" pitchFamily="34" charset="0"/>
                <a:ea typeface="Calibri" panose="020F0502020204030204" pitchFamily="34" charset="0"/>
              </a:rPr>
              <a:t>							   					     verbruik is een richtwaarde. Afhankelijk van de aard </a:t>
            </a:r>
            <a:r>
              <a:rPr lang="nl-NL" sz="2000" kern="100" dirty="0">
                <a:solidFill>
                  <a:srgbClr val="000000"/>
                </a:solidFill>
                <a:latin typeface="Calibri" panose="020F0502020204030204" pitchFamily="34" charset="0"/>
                <a:ea typeface="Calibri" panose="020F0502020204030204" pitchFamily="34" charset="0"/>
              </a:rPr>
              <a:t>van de 														     ondergrond </a:t>
            </a:r>
            <a:r>
              <a:rPr lang="nl-NL" sz="2000" kern="100" dirty="0">
                <a:solidFill>
                  <a:srgbClr val="000000"/>
                </a:solidFill>
                <a:effectLst/>
                <a:latin typeface="Calibri" panose="020F0502020204030204" pitchFamily="34" charset="0"/>
                <a:ea typeface="Calibri" panose="020F0502020204030204" pitchFamily="34" charset="0"/>
              </a:rPr>
              <a:t>en de verwerking kan deze afwijken. Exacte 															     </a:t>
            </a:r>
            <a:r>
              <a:rPr lang="nl-NL" sz="2000" kern="100" dirty="0">
                <a:solidFill>
                  <a:srgbClr val="000000"/>
                </a:solidFill>
                <a:latin typeface="Calibri" panose="020F0502020204030204" pitchFamily="34" charset="0"/>
                <a:ea typeface="Calibri" panose="020F0502020204030204" pitchFamily="34" charset="0"/>
              </a:rPr>
              <a:t>verbruiken kunnen </a:t>
            </a:r>
            <a:r>
              <a:rPr lang="nl-NL" sz="2000" kern="100" dirty="0">
                <a:solidFill>
                  <a:srgbClr val="000000"/>
                </a:solidFill>
                <a:effectLst/>
                <a:latin typeface="Calibri" panose="020F0502020204030204" pitchFamily="34" charset="0"/>
                <a:ea typeface="Calibri" panose="020F0502020204030204" pitchFamily="34" charset="0"/>
              </a:rPr>
              <a:t>uitsluitend per project d.m.v. proefvlakken 													</a:t>
            </a:r>
            <a:r>
              <a:rPr lang="nl-NL" sz="2000"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bepaald </a:t>
            </a:r>
            <a:r>
              <a:rPr lang="nl-NL" sz="2000" kern="100" dirty="0">
                <a:solidFill>
                  <a:srgbClr val="000000"/>
                </a:solidFill>
                <a:latin typeface="Calibri" panose="020F0502020204030204" pitchFamily="34" charset="0"/>
                <a:ea typeface="Calibri" panose="020F0502020204030204" pitchFamily="34" charset="0"/>
              </a:rPr>
              <a:t>worden.</a:t>
            </a:r>
          </a:p>
          <a:p>
            <a:pPr marR="63500" indent="-6350" algn="just" defTabSz="360000">
              <a:lnSpc>
                <a:spcPct val="103000"/>
              </a:lnSpc>
            </a:pPr>
            <a:endParaRPr lang="nl-NL" sz="2000" kern="100" dirty="0">
              <a:solidFill>
                <a:srgbClr val="000000"/>
              </a:solidFill>
              <a:latin typeface="Calibri" panose="020F0502020204030204" pitchFamily="34" charset="0"/>
              <a:ea typeface="Calibri" panose="020F0502020204030204" pitchFamily="34" charset="0"/>
            </a:endParaRPr>
          </a:p>
          <a:p>
            <a:pPr marR="63500" indent="-6350" algn="just" defTabSz="360000">
              <a:lnSpc>
                <a:spcPct val="103000"/>
              </a:lnSpc>
            </a:pPr>
            <a:r>
              <a:rPr lang="nl-NL" sz="2000" b="1" kern="100" dirty="0">
                <a:solidFill>
                  <a:srgbClr val="000000"/>
                </a:solidFill>
                <a:latin typeface="Calibri" panose="020F0502020204030204" pitchFamily="34" charset="0"/>
                <a:ea typeface="Calibri" panose="020F0502020204030204" pitchFamily="34" charset="0"/>
              </a:rPr>
              <a:t>Verwerkingsconditie:						     </a:t>
            </a:r>
            <a:r>
              <a:rPr lang="nl-NL" sz="2000" dirty="0">
                <a:solidFill>
                  <a:srgbClr val="000000"/>
                </a:solidFill>
                <a:effectLst/>
                <a:latin typeface="Calibri" panose="020F0502020204030204" pitchFamily="34" charset="0"/>
                <a:ea typeface="Calibri" panose="020F0502020204030204" pitchFamily="34" charset="0"/>
              </a:rPr>
              <a:t>Tijdens het aanbrengen van de 2C </a:t>
            </a:r>
            <a:r>
              <a:rPr lang="nl-NL" sz="2000" dirty="0" err="1">
                <a:solidFill>
                  <a:srgbClr val="000000"/>
                </a:solidFill>
                <a:effectLst/>
                <a:latin typeface="Calibri" panose="020F0502020204030204" pitchFamily="34" charset="0"/>
                <a:ea typeface="Calibri" panose="020F0502020204030204" pitchFamily="34" charset="0"/>
              </a:rPr>
              <a:t>Perma</a:t>
            </a:r>
            <a:r>
              <a:rPr lang="nl-NL" sz="2000" dirty="0">
                <a:solidFill>
                  <a:srgbClr val="000000"/>
                </a:solidFill>
                <a:effectLst/>
                <a:latin typeface="Calibri" panose="020F0502020204030204" pitchFamily="34" charset="0"/>
                <a:ea typeface="Calibri" panose="020F0502020204030204" pitchFamily="34" charset="0"/>
              </a:rPr>
              <a:t> Coat, mag de 															</a:t>
            </a:r>
            <a:r>
              <a:rPr lang="nl-NL" sz="2000" dirty="0">
                <a:solidFill>
                  <a:srgbClr val="000000"/>
                </a:solidFill>
                <a:latin typeface="Calibri" panose="020F0502020204030204" pitchFamily="34" charset="0"/>
                <a:ea typeface="Calibri" panose="020F0502020204030204" pitchFamily="34" charset="0"/>
              </a:rPr>
              <a:t>      </a:t>
            </a:r>
            <a:r>
              <a:rPr lang="nl-NL" sz="2000" dirty="0">
                <a:solidFill>
                  <a:srgbClr val="000000"/>
                </a:solidFill>
                <a:effectLst/>
                <a:latin typeface="Calibri" panose="020F0502020204030204" pitchFamily="34" charset="0"/>
                <a:ea typeface="Calibri" panose="020F0502020204030204" pitchFamily="34" charset="0"/>
              </a:rPr>
              <a:t>luchtvochtigheid maximaal 85% zijn en dient de temperatuur 														van het te behandelen oppervlak minimaal 5ºC boven het 															dauwpunt te liggen. </a:t>
            </a:r>
            <a:r>
              <a:rPr lang="nl-NL" sz="2000" kern="100" dirty="0">
                <a:solidFill>
                  <a:srgbClr val="000000"/>
                </a:solidFill>
                <a:effectLst/>
                <a:latin typeface="Calibri" panose="020F0502020204030204" pitchFamily="34" charset="0"/>
                <a:ea typeface="Calibri" panose="020F0502020204030204" pitchFamily="34" charset="0"/>
              </a:rPr>
              <a:t>	</a:t>
            </a:r>
          </a:p>
        </p:txBody>
      </p:sp>
    </p:spTree>
    <p:extLst>
      <p:ext uri="{BB962C8B-B14F-4D97-AF65-F5344CB8AC3E}">
        <p14:creationId xmlns:p14="http://schemas.microsoft.com/office/powerpoint/2010/main" val="2517188801"/>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1772</Words>
  <Application>Microsoft Office PowerPoint</Application>
  <PresentationFormat>Breedbeeld</PresentationFormat>
  <Paragraphs>81</Paragraphs>
  <Slides>12</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12</vt:i4>
      </vt:variant>
    </vt:vector>
  </HeadingPairs>
  <TitlesOfParts>
    <vt:vector size="16"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5</cp:revision>
  <dcterms:created xsi:type="dcterms:W3CDTF">2025-06-07T21:11:03Z</dcterms:created>
  <dcterms:modified xsi:type="dcterms:W3CDTF">2025-06-07T21:56:13Z</dcterms:modified>
</cp:coreProperties>
</file>