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758DED-9DA7-7C42-1DD2-D7DC4F8EBCA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AB3D7D5-228B-D2CA-29D5-AEADA41ABF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DD23BA6F-F6CD-CDD9-B718-CC4716576736}"/>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E1ED93FF-EA0A-7592-4AF3-78DA4550442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F2180F5-25C2-2624-166B-E0749EBE7358}"/>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366462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3B9327-9971-B240-104D-0E3E9C9AD05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674E0E4-AEF0-4983-B1BD-BE315E5B4B8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44E88D8-D646-9705-0D73-AABC99DD873C}"/>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371176A6-BDD8-288B-D8E9-9105C15944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AED283B-929E-A111-7467-EBB954766016}"/>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55667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3D3C1B1-5A25-CA15-1D44-38A7374830EB}"/>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9ECC4CB-D27F-4A7B-DB28-05B5F73BC739}"/>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8F1F7E-FBAE-C669-78D2-DE7A1CCE506D}"/>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C095016D-DAEC-8F19-1687-21F881F857F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1694611-FC3D-A15E-E1A1-5DE5439DA769}"/>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18984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D09BF9-4DF6-C42A-C81B-D074793F09C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AFD9DEF-0A9F-BF9D-B065-734B1F61B6B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E9BDE55-98D3-4585-A3FE-5C7C337446A3}"/>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0967141B-6DB8-E21E-13F9-484C5093AFB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34C75A-9193-D3B6-4E79-C7FC6C1C5B68}"/>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3232845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90A91D-D6DB-A25E-89B8-9FFE2614436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0BE96E0-89B0-17D6-CF54-3862B0D62F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E1410AF-75DF-F9DD-2703-2AB2480029FA}"/>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C3A59188-5FB8-0867-760C-3FB8D84D234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97D5D4F-38AF-C0AA-600F-33F803FB3336}"/>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302563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5E86AB-6E1B-D0F3-982A-69789DCCFCE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4AAF72C-EC0D-DCA0-4920-521F33F1FD5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F00426D-2D18-F084-6742-E8978B23347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3BF6EF7E-037A-AFF6-0939-CD7BA143CD80}"/>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ADA64E2D-6F70-BB24-E327-58C1896ED2A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D529101-C0AE-9671-741F-33F718097DB6}"/>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1646694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2BDA4D-211D-F040-016B-BF81A1EC4E2D}"/>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F7CB47E-563E-06A0-313B-59609DCDE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BEE7571-C9C6-CC7C-6ECF-C09EE33F6F3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F741BA7-91D0-97BD-FE94-65564028E1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AF5B643-244B-30F4-274F-F20BBB8E660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F85A0C68-681F-79C4-FE03-131A410DD4BC}"/>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8" name="Tijdelijke aanduiding voor voettekst 7">
            <a:extLst>
              <a:ext uri="{FF2B5EF4-FFF2-40B4-BE49-F238E27FC236}">
                <a16:creationId xmlns:a16="http://schemas.microsoft.com/office/drawing/2014/main" id="{E1ABE21A-332F-9158-4A82-8ACE7F456D9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5E9E30F-453C-94F6-889B-A89C18FCC7F9}"/>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385651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5592F-1FD9-3386-0DD9-DA868F65F70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73E76F6-56A6-6F61-779A-89C7BD0FE0A1}"/>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4" name="Tijdelijke aanduiding voor voettekst 3">
            <a:extLst>
              <a:ext uri="{FF2B5EF4-FFF2-40B4-BE49-F238E27FC236}">
                <a16:creationId xmlns:a16="http://schemas.microsoft.com/office/drawing/2014/main" id="{A7185F73-561F-6368-EE76-3F4FEA9A051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7434EA6F-9718-5508-7A19-24AF6E34D0EA}"/>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283804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5548FCB-165F-01A7-A42A-59B976CBFD03}"/>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3" name="Tijdelijke aanduiding voor voettekst 2">
            <a:extLst>
              <a:ext uri="{FF2B5EF4-FFF2-40B4-BE49-F238E27FC236}">
                <a16:creationId xmlns:a16="http://schemas.microsoft.com/office/drawing/2014/main" id="{1C972B7E-CC5C-1F0B-3305-EFCD601BCC41}"/>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AC3AE95-2659-FDE2-6B75-F9525D5B8940}"/>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828030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3E2850-CDC3-8A9F-96BE-97656B0861B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F2B7D8E5-80D6-AD96-5F3A-437206D519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BBAA3E5-70BD-085D-5F86-7C407E702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CA36565-6535-50D5-FB74-416101EE6F24}"/>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BC0C5489-B020-5731-E8BE-57E27E19EA5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C845EEE-AFC3-AE7E-85B6-735DF1C42793}"/>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124472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1F6318-E7EC-A994-CE49-54B6145A2C9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A00FF3F7-A7D3-C4E8-59ED-6CC198617F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D290899-0A37-48D7-D08D-78E0814C61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0C1F445-11A5-8F9E-E32F-537E441B70B6}"/>
              </a:ext>
            </a:extLst>
          </p:cNvPr>
          <p:cNvSpPr>
            <a:spLocks noGrp="1"/>
          </p:cNvSpPr>
          <p:nvPr>
            <p:ph type="dt" sz="half" idx="10"/>
          </p:nvPr>
        </p:nvSpPr>
        <p:spPr/>
        <p:txBody>
          <a:bodyPr/>
          <a:lstStyle/>
          <a:p>
            <a:fld id="{5FB9E5FE-A5CA-4F90-9DC3-37DADD63F8C4}"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39C72EE8-E23F-4AC1-754E-0E02B639E7C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CAE03F7-0F1D-AF45-A776-538F334203C7}"/>
              </a:ext>
            </a:extLst>
          </p:cNvPr>
          <p:cNvSpPr>
            <a:spLocks noGrp="1"/>
          </p:cNvSpPr>
          <p:nvPr>
            <p:ph type="sldNum" sz="quarter" idx="12"/>
          </p:nvPr>
        </p:nvSpPr>
        <p:spPr/>
        <p:txBody>
          <a:bodyPr/>
          <a:lstStyle/>
          <a:p>
            <a:fld id="{9D354FE3-9E4B-408F-AE71-22F28A8B411C}" type="slidenum">
              <a:rPr lang="nl-NL" smtClean="0"/>
              <a:t>‹nr.›</a:t>
            </a:fld>
            <a:endParaRPr lang="nl-NL"/>
          </a:p>
        </p:txBody>
      </p:sp>
    </p:spTree>
    <p:extLst>
      <p:ext uri="{BB962C8B-B14F-4D97-AF65-F5344CB8AC3E}">
        <p14:creationId xmlns:p14="http://schemas.microsoft.com/office/powerpoint/2010/main" val="3159964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FD2DBE6-E938-2846-FEFA-6F0EA54F07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7B31BD1-0E0C-4E9E-AE21-9A17B018E7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B3A53D3-5057-C7FA-B439-8EE21D6685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9E5FE-A5CA-4F90-9DC3-37DADD63F8C4}"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9AA942F5-23E3-34C6-D80C-DDEC8E846A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449E5609-E546-3ED4-C0AB-F22242DAFD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354FE3-9E4B-408F-AE71-22F28A8B411C}" type="slidenum">
              <a:rPr lang="nl-NL" smtClean="0"/>
              <a:t>‹nr.›</a:t>
            </a:fld>
            <a:endParaRPr lang="nl-NL"/>
          </a:p>
        </p:txBody>
      </p:sp>
    </p:spTree>
    <p:extLst>
      <p:ext uri="{BB962C8B-B14F-4D97-AF65-F5344CB8AC3E}">
        <p14:creationId xmlns:p14="http://schemas.microsoft.com/office/powerpoint/2010/main" val="873598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8A36B7E-F0D9-357B-B0AE-61747806609A}"/>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655149A-B763-B483-9528-975D4BFF0329}"/>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ABF136BF-5486-B222-9063-CFE3F0CA035D}"/>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Super Cleaner</a:t>
            </a:r>
          </a:p>
        </p:txBody>
      </p:sp>
      <p:sp>
        <p:nvSpPr>
          <p:cNvPr id="10" name="Tekstvak 9">
            <a:extLst>
              <a:ext uri="{FF2B5EF4-FFF2-40B4-BE49-F238E27FC236}">
                <a16:creationId xmlns:a16="http://schemas.microsoft.com/office/drawing/2014/main" id="{5E1CC59B-1B5E-EAFF-2304-7E0323FA0953}"/>
              </a:ext>
            </a:extLst>
          </p:cNvPr>
          <p:cNvSpPr txBox="1"/>
          <p:nvPr/>
        </p:nvSpPr>
        <p:spPr>
          <a:xfrm>
            <a:off x="182880" y="2576822"/>
            <a:ext cx="10570464" cy="3447098"/>
          </a:xfrm>
          <a:prstGeom prst="rect">
            <a:avLst/>
          </a:prstGeom>
          <a:noFill/>
        </p:spPr>
        <p:txBody>
          <a:bodyPr wrap="square">
            <a:spAutoFit/>
          </a:bodyPr>
          <a:lstStyle/>
          <a:p>
            <a:r>
              <a:rPr lang="nl-NL" sz="1800" b="1" kern="100" dirty="0">
                <a:solidFill>
                  <a:srgbClr val="000000"/>
                </a:solidFill>
                <a:effectLst/>
                <a:latin typeface="Calibri" panose="020F0502020204030204" pitchFamily="34" charset="0"/>
                <a:ea typeface="Calibri" panose="020F0502020204030204" pitchFamily="34" charset="0"/>
              </a:rPr>
              <a:t>Omschrijving</a:t>
            </a:r>
            <a:r>
              <a:rPr lang="nl-NL" sz="18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De Super Cleaner is een zeer krachtige water oplosbaar veilig 					reinigingsmiddel, biologisch afbreekbaar en alkalisch ingesteld. 				Doeltreffende diepte reiniger voor diverse oppervlakken</a:t>
            </a:r>
            <a:r>
              <a:rPr lang="nl-NL" sz="1800" b="1" kern="100" dirty="0">
                <a:solidFill>
                  <a:srgbClr val="000000"/>
                </a:solidFill>
                <a:latin typeface="Calibri" panose="020F0502020204030204" pitchFamily="34" charset="0"/>
                <a:ea typeface="Calibri" panose="020F0502020204030204" pitchFamily="34" charset="0"/>
              </a:rPr>
              <a:t>.</a:t>
            </a:r>
          </a:p>
          <a:p>
            <a:endParaRPr lang="nl-NL" b="1" kern="100" dirty="0">
              <a:solidFill>
                <a:srgbClr val="000000"/>
              </a:solidFill>
              <a:latin typeface="Calibri" panose="020F0502020204030204" pitchFamily="34" charset="0"/>
              <a:ea typeface="Calibri" panose="020F0502020204030204" pitchFamily="34" charset="0"/>
            </a:endParaRPr>
          </a:p>
          <a:p>
            <a:r>
              <a:rPr lang="nl-NL" sz="1800" b="1" kern="100" dirty="0">
                <a:solidFill>
                  <a:srgbClr val="000000"/>
                </a:solidFill>
                <a:effectLst/>
                <a:latin typeface="Calibri" panose="020F0502020204030204" pitchFamily="34" charset="0"/>
                <a:ea typeface="Calibri" panose="020F0502020204030204" pitchFamily="34" charset="0"/>
              </a:rPr>
              <a:t>Gebruiksdoel:		</a:t>
            </a:r>
            <a:r>
              <a:rPr lang="nl-NL" sz="2000" kern="100" dirty="0" err="1">
                <a:solidFill>
                  <a:srgbClr val="000000"/>
                </a:solidFill>
                <a:effectLst/>
                <a:latin typeface="Calibri" panose="020F0502020204030204" pitchFamily="34" charset="0"/>
                <a:ea typeface="Calibri" panose="020F0502020204030204" pitchFamily="34" charset="0"/>
              </a:rPr>
              <a:t>PattyCoat</a:t>
            </a:r>
            <a:r>
              <a:rPr lang="nl-NL" sz="2000" kern="100" dirty="0">
                <a:solidFill>
                  <a:srgbClr val="000000"/>
                </a:solidFill>
                <a:effectLst/>
                <a:latin typeface="Calibri" panose="020F0502020204030204" pitchFamily="34" charset="0"/>
                <a:ea typeface="Calibri" panose="020F0502020204030204" pitchFamily="34" charset="0"/>
              </a:rPr>
              <a:t> Super Cleaner wordt veelal ingezet voor de behandeling van 				gecoate en/of niet gecoate oppervlakken.  </a:t>
            </a:r>
            <a:r>
              <a:rPr lang="nl-NL" sz="2000" kern="100" dirty="0">
                <a:solidFill>
                  <a:srgbClr val="000000"/>
                </a:solidFill>
                <a:latin typeface="Calibri" panose="020F0502020204030204" pitchFamily="34" charset="0"/>
                <a:ea typeface="Calibri" panose="020F0502020204030204" pitchFamily="34" charset="0"/>
              </a:rPr>
              <a:t>Super Cleaner kan met warm 			of koud water worden verdund. Het beste resultaat met een sprayflacon 			aanbrengen en direct daarna met een vochtige doek afvegen. Bij </a:t>
            </a:r>
            <a:r>
              <a:rPr lang="nl-NL" sz="2000" kern="100" dirty="0" err="1">
                <a:solidFill>
                  <a:srgbClr val="000000"/>
                </a:solidFill>
                <a:latin typeface="Calibri" panose="020F0502020204030204" pitchFamily="34" charset="0"/>
                <a:ea typeface="Calibri" panose="020F0502020204030204" pitchFamily="34" charset="0"/>
              </a:rPr>
              <a:t>reinging</a:t>
            </a:r>
            <a:r>
              <a:rPr lang="nl-NL" sz="2000" kern="100" dirty="0">
                <a:solidFill>
                  <a:srgbClr val="000000"/>
                </a:solidFill>
                <a:latin typeface="Calibri" panose="020F0502020204030204" pitchFamily="34" charset="0"/>
                <a:ea typeface="Calibri" panose="020F0502020204030204" pitchFamily="34" charset="0"/>
              </a:rPr>
              <a:t> 			van machines e.d. naspoelen met water. Super Cleaner kan onverdund 				worden ingezet in geval van zware roetvervuiling, als </a:t>
            </a:r>
            <a:r>
              <a:rPr lang="nl-NL" sz="2000" kern="100" dirty="0" err="1">
                <a:solidFill>
                  <a:srgbClr val="000000"/>
                </a:solidFill>
                <a:latin typeface="Calibri" panose="020F0502020204030204" pitchFamily="34" charset="0"/>
                <a:ea typeface="Calibri" panose="020F0502020204030204" pitchFamily="34" charset="0"/>
              </a:rPr>
              <a:t>bolgen</a:t>
            </a:r>
            <a:r>
              <a:rPr lang="nl-NL" sz="2000" kern="100" dirty="0">
                <a:solidFill>
                  <a:srgbClr val="000000"/>
                </a:solidFill>
                <a:latin typeface="Calibri" panose="020F0502020204030204" pitchFamily="34" charset="0"/>
                <a:ea typeface="Calibri" panose="020F0502020204030204" pitchFamily="34" charset="0"/>
              </a:rPr>
              <a:t> cleaner bij 			schepen, ect</a:t>
            </a:r>
            <a:r>
              <a:rPr lang="nl-NL" b="1" kern="100" dirty="0">
                <a:solidFill>
                  <a:srgbClr val="000000"/>
                </a:solidFill>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3392311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2D312-54BC-CA21-7066-17BB85594378}"/>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225F851D-69A6-56B5-8C24-2847C72AB5D2}"/>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53B15ACD-E9DD-52E0-CCD1-E1D5A88220EC}"/>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B00AA269-8893-BBA6-95B0-D3C84007D816}"/>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9EC91EAE-310D-9AF0-B95C-40726055BA1A}"/>
              </a:ext>
            </a:extLst>
          </p:cNvPr>
          <p:cNvSpPr txBox="1"/>
          <p:nvPr/>
        </p:nvSpPr>
        <p:spPr>
          <a:xfrm>
            <a:off x="219456" y="2564630"/>
            <a:ext cx="11582400" cy="4093428"/>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Toepassingen:			</a:t>
            </a:r>
            <a:r>
              <a:rPr lang="nl-NL" sz="2000" kern="100" dirty="0">
                <a:solidFill>
                  <a:srgbClr val="000000"/>
                </a:solidFill>
                <a:latin typeface="Calibri" panose="020F0502020204030204" pitchFamily="34" charset="0"/>
                <a:ea typeface="Calibri" panose="020F0502020204030204" pitchFamily="34" charset="0"/>
              </a:rPr>
              <a:t>RVS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Plexiglas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Polyester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Harde kunststoffen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Metalen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Beton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Hout</a:t>
            </a:r>
            <a:br>
              <a:rPr lang="nl-NL" sz="2000" kern="100" dirty="0">
                <a:solidFill>
                  <a:srgbClr val="000000"/>
                </a:solidFill>
                <a:latin typeface="Calibri" panose="020F0502020204030204" pitchFamily="34" charset="0"/>
                <a:ea typeface="Calibri" panose="020F0502020204030204" pitchFamily="34" charset="0"/>
              </a:rPr>
            </a:br>
            <a:endParaRPr lang="nl-NL" sz="2000"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latin typeface="Calibri" panose="020F0502020204030204" pitchFamily="34" charset="0"/>
                <a:ea typeface="Calibri" panose="020F0502020204030204" pitchFamily="34" charset="0"/>
              </a:rPr>
              <a:t>Voornaamste kernmerken:	</a:t>
            </a:r>
            <a:r>
              <a:rPr lang="nl-NL" sz="2000" kern="100" dirty="0">
                <a:solidFill>
                  <a:srgbClr val="000000"/>
                </a:solidFill>
                <a:latin typeface="Calibri" panose="020F0502020204030204" pitchFamily="34" charset="0"/>
                <a:ea typeface="Calibri" panose="020F0502020204030204" pitchFamily="34" charset="0"/>
              </a:rPr>
              <a:t>Doeltreffend tegen zeer </a:t>
            </a:r>
            <a:r>
              <a:rPr lang="nl-NL" sz="2000" kern="100" dirty="0" err="1">
                <a:solidFill>
                  <a:srgbClr val="000000"/>
                </a:solidFill>
                <a:latin typeface="Calibri" panose="020F0502020204030204" pitchFamily="34" charset="0"/>
                <a:ea typeface="Calibri" panose="020F0502020204030204" pitchFamily="34" charset="0"/>
              </a:rPr>
              <a:t>serke</a:t>
            </a:r>
            <a:r>
              <a:rPr lang="nl-NL" sz="2000" kern="100" dirty="0">
                <a:solidFill>
                  <a:srgbClr val="000000"/>
                </a:solidFill>
                <a:latin typeface="Calibri" panose="020F0502020204030204" pitchFamily="34" charset="0"/>
                <a:ea typeface="Calibri" panose="020F0502020204030204" pitchFamily="34" charset="0"/>
              </a:rPr>
              <a:t> vervuiling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Laat geen strepen achter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Milieuvriendelijk en biologisch afbreekbaar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ABM- categorie: </a:t>
            </a:r>
            <a:r>
              <a:rPr lang="nl-NL" sz="2000" kern="100" dirty="0" err="1">
                <a:solidFill>
                  <a:srgbClr val="000000"/>
                </a:solidFill>
                <a:latin typeface="Calibri" panose="020F0502020204030204" pitchFamily="34" charset="0"/>
                <a:ea typeface="Calibri" panose="020F0502020204030204" pitchFamily="34" charset="0"/>
              </a:rPr>
              <a:t>waterbezwaarlijkheid</a:t>
            </a:r>
            <a:r>
              <a:rPr lang="nl-NL" sz="2000" kern="100" dirty="0">
                <a:solidFill>
                  <a:srgbClr val="000000"/>
                </a:solidFill>
                <a:latin typeface="Calibri" panose="020F0502020204030204" pitchFamily="34" charset="0"/>
                <a:ea typeface="Calibri" panose="020F0502020204030204" pitchFamily="34" charset="0"/>
              </a:rPr>
              <a:t> 10</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Saneringsinspanning: 8</a:t>
            </a:r>
          </a:p>
        </p:txBody>
      </p:sp>
    </p:spTree>
    <p:extLst>
      <p:ext uri="{BB962C8B-B14F-4D97-AF65-F5344CB8AC3E}">
        <p14:creationId xmlns:p14="http://schemas.microsoft.com/office/powerpoint/2010/main" val="1149700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F2427-01F0-9410-B515-B947C6B7246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B8CB28E-1D4E-989E-C8CA-5CF4FE33B39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6197304-1AD3-B6F4-733E-39048DABA80D}"/>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4805A116-5962-5435-1E51-A823E3B63031}"/>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94B880FC-D075-C6EC-E603-0B803A3560A5}"/>
              </a:ext>
            </a:extLst>
          </p:cNvPr>
          <p:cNvSpPr txBox="1"/>
          <p:nvPr/>
        </p:nvSpPr>
        <p:spPr>
          <a:xfrm>
            <a:off x="195072" y="2515862"/>
            <a:ext cx="11814048" cy="3170099"/>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Verwerkingsadvies:		</a:t>
            </a:r>
            <a:r>
              <a:rPr lang="nl-NL" sz="2000" dirty="0">
                <a:solidFill>
                  <a:srgbClr val="000000"/>
                </a:solidFill>
                <a:effectLst/>
                <a:latin typeface="Calibri" panose="020F0502020204030204" pitchFamily="34" charset="0"/>
                <a:ea typeface="Calibri" panose="020F0502020204030204" pitchFamily="34" charset="0"/>
              </a:rPr>
              <a:t>Voor het optimale resultaat dient u de volgende stappen te volgen:</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Goed schudden voor gebruik</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Voorafgaand moet het oppervlak ontdaan worden van los vuil en zand.				</a:t>
            </a: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Aanbrengen door middel van sproeien</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reinigen met een vochtige doek</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Eventueel naspoelen met water</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De hoeveelheid van de te  gebruiken spray, hangt af van de grootte van het 				oppervlak en de mate van vervuiling.</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r>
              <a:rPr lang="nl-NL" sz="2000" b="1" dirty="0">
                <a:solidFill>
                  <a:srgbClr val="FF0000"/>
                </a:solidFill>
                <a:effectLst/>
                <a:latin typeface="Calibri" panose="020F0502020204030204" pitchFamily="34" charset="0"/>
                <a:ea typeface="Calibri" panose="020F0502020204030204" pitchFamily="34" charset="0"/>
              </a:rPr>
              <a:t>NIET</a:t>
            </a:r>
            <a:r>
              <a:rPr lang="nl-NL" sz="2000" dirty="0">
                <a:solidFill>
                  <a:srgbClr val="000000"/>
                </a:solidFill>
                <a:effectLst/>
                <a:latin typeface="Calibri" panose="020F0502020204030204" pitchFamily="34" charset="0"/>
                <a:ea typeface="Calibri" panose="020F0502020204030204" pitchFamily="34" charset="0"/>
              </a:rPr>
              <a:t> te gebruiken op glas of spiegels in verband met mogelijk etsende 					werking.</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964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BA796-0FC1-C405-201F-2C5C7935346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4429488-C18F-6664-E0C7-211F8513F00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65FC29A-2984-FB8A-C8EF-9DE8ABA8DF93}"/>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01C6982E-0E70-DF91-7432-C8A7ACF90174}"/>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34B318F1-E1E7-16E0-1981-3FAE64E29998}"/>
              </a:ext>
            </a:extLst>
          </p:cNvPr>
          <p:cNvSpPr txBox="1"/>
          <p:nvPr/>
        </p:nvSpPr>
        <p:spPr>
          <a:xfrm>
            <a:off x="170688" y="2411028"/>
            <a:ext cx="11728704" cy="4401205"/>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Instructies bij gebruik:		</a:t>
            </a:r>
            <a:r>
              <a:rPr lang="nl-NL" sz="2000" kern="100" dirty="0">
                <a:solidFill>
                  <a:srgbClr val="000000"/>
                </a:solidFill>
                <a:latin typeface="Calibri" panose="020F0502020204030204" pitchFamily="34" charset="0"/>
                <a:ea typeface="Calibri" panose="020F0502020204030204" pitchFamily="34" charset="0"/>
              </a:rPr>
              <a:t>T</a:t>
            </a:r>
            <a:r>
              <a:rPr lang="nl-NL" sz="2000" kern="100" dirty="0">
                <a:solidFill>
                  <a:srgbClr val="000000"/>
                </a:solidFill>
                <a:effectLst/>
                <a:latin typeface="Calibri" panose="020F0502020204030204" pitchFamily="34" charset="0"/>
                <a:ea typeface="Calibri" panose="020F0502020204030204" pitchFamily="34" charset="0"/>
              </a:rPr>
              <a:t>oepassen bij een temperatuur hoger dan 12 graden, de 					 	luchtvochtigheid moet lager zijn dan 80 procent.</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FF0000"/>
                </a:solidFill>
                <a:effectLst/>
                <a:latin typeface="Calibri" panose="020F0502020204030204" pitchFamily="34" charset="0"/>
                <a:ea typeface="Calibri" panose="020F0502020204030204" pitchFamily="34" charset="0"/>
              </a:rPr>
              <a:t>Niet </a:t>
            </a:r>
            <a:r>
              <a:rPr lang="nl-NL" sz="2000" kern="100" dirty="0">
                <a:solidFill>
                  <a:srgbClr val="000000"/>
                </a:solidFill>
                <a:effectLst/>
                <a:latin typeface="Calibri" panose="020F0502020204030204" pitchFamily="34" charset="0"/>
                <a:ea typeface="Calibri" panose="020F0502020204030204" pitchFamily="34" charset="0"/>
              </a:rPr>
              <a:t>voor gebruik in de volle zon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Donkere kleuren zoals blauw, bruin, rood enzovoorts mogen 					 	geen hogere oppervlak temperatuur hebben dan 45 graden.</a:t>
            </a:r>
          </a:p>
          <a:p>
            <a:endParaRPr lang="nl-NL" sz="2000" kern="100" dirty="0">
              <a:solidFill>
                <a:srgbClr val="000000"/>
              </a:solidFill>
              <a:latin typeface="Calibri" panose="020F0502020204030204" pitchFamily="34" charset="0"/>
              <a:ea typeface="Calibri" panose="020F0502020204030204" pitchFamily="34" charset="0"/>
            </a:endParaRPr>
          </a:p>
          <a:p>
            <a:r>
              <a:rPr lang="nl-NL" sz="2000" kern="100" dirty="0">
                <a:solidFill>
                  <a:srgbClr val="000000"/>
                </a:solidFill>
                <a:effectLst/>
                <a:latin typeface="Calibri" panose="020F0502020204030204" pitchFamily="34" charset="0"/>
                <a:ea typeface="Calibri" panose="020F0502020204030204" pitchFamily="34" charset="0"/>
              </a:rPr>
              <a:t>Food </a:t>
            </a:r>
            <a:r>
              <a:rPr lang="nl-NL" sz="2000" kern="100" dirty="0" err="1">
                <a:solidFill>
                  <a:srgbClr val="000000"/>
                </a:solidFill>
                <a:effectLst/>
                <a:latin typeface="Calibri" panose="020F0502020204030204" pitchFamily="34" charset="0"/>
                <a:ea typeface="Calibri" panose="020F0502020204030204" pitchFamily="34" charset="0"/>
              </a:rPr>
              <a:t>Approval</a:t>
            </a: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PattyCoating</a:t>
            </a:r>
            <a:r>
              <a:rPr lang="nl-NL" sz="2000" kern="100" dirty="0">
                <a:solidFill>
                  <a:srgbClr val="000000"/>
                </a:solidFill>
                <a:effectLst/>
                <a:latin typeface="Calibri" panose="020F0502020204030204" pitchFamily="34" charset="0"/>
                <a:ea typeface="Calibri" panose="020F0502020204030204" pitchFamily="34" charset="0"/>
              </a:rPr>
              <a:t> Super Cleaner is bij besluit van februari 2016 door TNO 					goedgekeurd voor gebruik in omgevingen waar met voedsel wordt gewerkt 				en met name reiniging van machines en apparaten die bij de 						voedselvoorbereiding worden gebruikt.</a:t>
            </a:r>
          </a:p>
          <a:p>
            <a:endParaRPr lang="nl-NL" sz="2000"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latin typeface="Calibri" panose="020F0502020204030204" pitchFamily="34" charset="0"/>
                <a:ea typeface="Calibri" panose="020F0502020204030204" pitchFamily="34" charset="0"/>
              </a:rPr>
              <a:t>Verpakking:			</a:t>
            </a:r>
            <a:r>
              <a:rPr lang="nl-NL" sz="2000" kern="100" dirty="0">
                <a:solidFill>
                  <a:srgbClr val="000000"/>
                </a:solidFill>
                <a:latin typeface="Calibri" panose="020F0502020204030204" pitchFamily="34" charset="0"/>
                <a:ea typeface="Calibri" panose="020F0502020204030204" pitchFamily="34" charset="0"/>
              </a:rPr>
              <a:t>Flessen van 1 Liter, jerrycans van 5 en 10 Liter</a:t>
            </a: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PH waarde:			</a:t>
            </a:r>
            <a:r>
              <a:rPr lang="nl-NL" sz="2000" kern="100" dirty="0">
                <a:solidFill>
                  <a:srgbClr val="000000"/>
                </a:solidFill>
                <a:latin typeface="Calibri" panose="020F0502020204030204" pitchFamily="34" charset="0"/>
                <a:ea typeface="Calibri" panose="020F0502020204030204" pitchFamily="34" charset="0"/>
              </a:rPr>
              <a:t>11 (20C°)</a:t>
            </a: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Kleur:</a:t>
            </a:r>
            <a:r>
              <a:rPr lang="nl-NL" sz="2000" kern="100" dirty="0">
                <a:solidFill>
                  <a:srgbClr val="000000"/>
                </a:solidFill>
                <a:latin typeface="Calibri" panose="020F0502020204030204" pitchFamily="34" charset="0"/>
                <a:ea typeface="Calibri" panose="020F0502020204030204" pitchFamily="34" charset="0"/>
              </a:rPr>
              <a:t>				Rood</a:t>
            </a:r>
          </a:p>
        </p:txBody>
      </p:sp>
    </p:spTree>
    <p:extLst>
      <p:ext uri="{BB962C8B-B14F-4D97-AF65-F5344CB8AC3E}">
        <p14:creationId xmlns:p14="http://schemas.microsoft.com/office/powerpoint/2010/main" val="2508304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F3D50-2683-66B2-C849-89F4678EBCCD}"/>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EEA4879E-4297-62E6-9C0C-96634EC3EFAD}"/>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F302C208-34B6-1F3B-1F9D-D4C962968B38}"/>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3244AEB7-5364-6C2F-A637-95C2CA12AFA9}"/>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60C34100-C6E5-3011-1C81-D7D47005B8F7}"/>
              </a:ext>
            </a:extLst>
          </p:cNvPr>
          <p:cNvSpPr txBox="1"/>
          <p:nvPr/>
        </p:nvSpPr>
        <p:spPr>
          <a:xfrm>
            <a:off x="256032" y="2491478"/>
            <a:ext cx="11326368" cy="4259756"/>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Verbruik:</a:t>
            </a:r>
            <a:r>
              <a:rPr lang="nl-NL" sz="2000" kern="100" dirty="0">
                <a:solidFill>
                  <a:srgbClr val="000000"/>
                </a:solidFill>
                <a:effectLst/>
                <a:latin typeface="Calibri" panose="020F0502020204030204" pitchFamily="34" charset="0"/>
                <a:ea typeface="Calibri" panose="020F0502020204030204" pitchFamily="34" charset="0"/>
              </a:rPr>
              <a:t>				Normale vervuiling, 	1 liter op 10 liter water</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Zware vervuiling, 		1 liter op 5 liter water</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Extreem zware vervuiling, 1 op 1 liter water</a:t>
            </a:r>
          </a:p>
          <a:p>
            <a:endParaRPr lang="nl-NL" sz="2000" kern="100" dirty="0">
              <a:solidFill>
                <a:srgbClr val="000000"/>
              </a:solidFill>
              <a:latin typeface="Calibri" panose="020F0502020204030204" pitchFamily="34" charset="0"/>
              <a:ea typeface="Calibri" panose="020F0502020204030204" pitchFamily="34" charset="0"/>
            </a:endParaRPr>
          </a:p>
          <a:p>
            <a:endParaRPr lang="nl-NL" b="1"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1800" dirty="0">
                <a:solidFill>
                  <a:srgbClr val="000000"/>
                </a:solidFill>
                <a:effectLst/>
                <a:latin typeface="Calibri" panose="020F0502020204030204" pitchFamily="34" charset="0"/>
                <a:ea typeface="Calibri" panose="020F0502020204030204" pitchFamily="34" charset="0"/>
              </a:rPr>
              <a:t>Zorg voor een geschikte ventilatie in de 								verwerkingsruimte</a:t>
            </a:r>
            <a:br>
              <a:rPr lang="nl-NL" sz="1800" dirty="0">
                <a:solidFill>
                  <a:srgbClr val="000000"/>
                </a:solidFill>
                <a:effectLst/>
                <a:latin typeface="Calibri" panose="020F0502020204030204" pitchFamily="34" charset="0"/>
                <a:ea typeface="Calibri" panose="020F0502020204030204" pitchFamily="34" charset="0"/>
              </a:rPr>
            </a:br>
            <a:br>
              <a:rPr lang="nl-NL" sz="18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Persoonlijke beschermingsuitrusting:		</a:t>
            </a:r>
            <a:r>
              <a:rPr lang="nl-NL" sz="1800" kern="100" dirty="0">
                <a:solidFill>
                  <a:srgbClr val="000000"/>
                </a:solidFill>
                <a:effectLst/>
                <a:latin typeface="Calibri" panose="020F0502020204030204" pitchFamily="34" charset="0"/>
                <a:ea typeface="Calibri" panose="020F0502020204030204" pitchFamily="34" charset="0"/>
              </a:rPr>
              <a:t>Handschoenen. Veiligheidsbril. 									Beschermende</a:t>
            </a:r>
            <a:r>
              <a:rPr lang="nl-NL" sz="1800" kern="100" dirty="0">
                <a:solidFill>
                  <a:srgbClr val="000000"/>
                </a:solidFill>
                <a:latin typeface="Calibri" panose="020F0502020204030204" pitchFamily="34" charset="0"/>
                <a:ea typeface="Calibri" panose="020F0502020204030204" pitchFamily="34" charset="0"/>
              </a:rPr>
              <a:t> </a:t>
            </a:r>
            <a:r>
              <a:rPr lang="nl-NL" sz="1800" kern="100" dirty="0">
                <a:solidFill>
                  <a:srgbClr val="000000"/>
                </a:solidFill>
                <a:effectLst/>
                <a:latin typeface="Calibri" panose="020F0502020204030204" pitchFamily="34" charset="0"/>
                <a:ea typeface="Calibri" panose="020F0502020204030204" pitchFamily="34" charset="0"/>
              </a:rPr>
              <a:t>kleding</a:t>
            </a:r>
            <a:r>
              <a:rPr lang="nl-NL" kern="100" dirty="0">
                <a:solidFill>
                  <a:srgbClr val="000000"/>
                </a:solidFill>
                <a:latin typeface="Calibri" panose="020F0502020204030204" pitchFamily="34" charset="0"/>
                <a:ea typeface="Calibri" panose="020F0502020204030204" pitchFamily="34" charset="0"/>
              </a:rPr>
              <a:t>.</a:t>
            </a:r>
            <a:r>
              <a:rPr lang="nl-NL" sz="1800" kern="100" dirty="0">
                <a:solidFill>
                  <a:srgbClr val="000000"/>
                </a:solidFill>
                <a:effectLst/>
                <a:latin typeface="Calibri" panose="020F0502020204030204" pitchFamily="34" charset="0"/>
                <a:ea typeface="Calibri" panose="020F0502020204030204" pitchFamily="34" charset="0"/>
              </a:rPr>
              <a:t>	</a:t>
            </a:r>
          </a:p>
          <a:p>
            <a:pPr>
              <a:lnSpc>
                <a:spcPct val="107000"/>
              </a:lnSpc>
              <a:spcAft>
                <a:spcPts val="800"/>
              </a:spcAft>
            </a:pPr>
            <a:endParaRPr lang="nl-NL"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1800" kern="100" dirty="0">
                <a:solidFill>
                  <a:srgbClr val="000000"/>
                </a:solidFill>
                <a:effectLst/>
                <a:latin typeface="Calibri" panose="020F0502020204030204" pitchFamily="34" charset="0"/>
                <a:ea typeface="Calibri" panose="020F0502020204030204" pitchFamily="34" charset="0"/>
              </a:rPr>
              <a:t>												</a:t>
            </a:r>
            <a:endParaRPr lang="nl-NL" b="1" kern="100" dirty="0">
              <a:solidFill>
                <a:srgbClr val="000000"/>
              </a:solidFill>
              <a:latin typeface="Calibri" panose="020F0502020204030204" pitchFamily="34" charset="0"/>
              <a:ea typeface="Calibri" panose="020F0502020204030204" pitchFamily="34" charset="0"/>
            </a:endParaRPr>
          </a:p>
          <a:p>
            <a:endParaRPr lang="nl-NL" dirty="0"/>
          </a:p>
        </p:txBody>
      </p:sp>
      <p:pic>
        <p:nvPicPr>
          <p:cNvPr id="5" name="Afbeelding 4">
            <a:extLst>
              <a:ext uri="{FF2B5EF4-FFF2-40B4-BE49-F238E27FC236}">
                <a16:creationId xmlns:a16="http://schemas.microsoft.com/office/drawing/2014/main" id="{EC318C29-CF46-868D-AE5E-EA3E13AD1AA5}"/>
              </a:ext>
            </a:extLst>
          </p:cNvPr>
          <p:cNvPicPr>
            <a:picLocks noChangeAspect="1"/>
          </p:cNvPicPr>
          <p:nvPr/>
        </p:nvPicPr>
        <p:blipFill>
          <a:blip r:embed="rId3"/>
          <a:stretch>
            <a:fillRect/>
          </a:stretch>
        </p:blipFill>
        <p:spPr>
          <a:xfrm>
            <a:off x="7308963" y="5617424"/>
            <a:ext cx="3255546" cy="914479"/>
          </a:xfrm>
          <a:prstGeom prst="rect">
            <a:avLst/>
          </a:prstGeom>
        </p:spPr>
      </p:pic>
    </p:spTree>
    <p:extLst>
      <p:ext uri="{BB962C8B-B14F-4D97-AF65-F5344CB8AC3E}">
        <p14:creationId xmlns:p14="http://schemas.microsoft.com/office/powerpoint/2010/main" val="2607998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88392-8FE9-3F3C-1083-427B08D7B97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46AE40F-5D98-377A-DDEE-95167329804D}"/>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17D63904-5C3F-481A-6DED-63607CDD552C}"/>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F110EE88-92FF-D337-BE41-72804E82EFB3}"/>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8AF92747-2304-0EA8-5D8F-AB00AF83896F}"/>
              </a:ext>
            </a:extLst>
          </p:cNvPr>
          <p:cNvSpPr txBox="1"/>
          <p:nvPr/>
        </p:nvSpPr>
        <p:spPr>
          <a:xfrm>
            <a:off x="207264" y="2407957"/>
            <a:ext cx="11692128" cy="4330866"/>
          </a:xfrm>
          <a:prstGeom prst="rect">
            <a:avLst/>
          </a:prstGeom>
          <a:noFill/>
        </p:spPr>
        <p:txBody>
          <a:bodyPr wrap="square">
            <a:spAutoFit/>
          </a:bodyPr>
          <a:lstStyle/>
          <a:p>
            <a:pPr>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Bescherming handen:</a:t>
            </a:r>
            <a:r>
              <a:rPr lang="nl-NL" sz="1800" b="1" kern="100" dirty="0">
                <a:solidFill>
                  <a:srgbClr val="000000"/>
                </a:solidFill>
                <a:latin typeface="Calibri" panose="020F0502020204030204" pitchFamily="34" charset="0"/>
                <a:ea typeface="Calibri" panose="020F0502020204030204" pitchFamily="34" charset="0"/>
              </a:rPr>
              <a:t>		    	</a:t>
            </a:r>
            <a:r>
              <a:rPr lang="nl-NL" sz="1800" kern="100" dirty="0">
                <a:solidFill>
                  <a:srgbClr val="000000"/>
                </a:solidFill>
                <a:effectLst/>
                <a:latin typeface="Calibri" panose="020F0502020204030204" pitchFamily="34" charset="0"/>
                <a:ea typeface="Calibri" panose="020F0502020204030204" pitchFamily="34" charset="0"/>
              </a:rPr>
              <a:t>Aanbeveling: beschermingsindex 6, overeenkomstig&gt;480 minuten 					    	permeatie volgens EN 374): bv nitrilrubber (&gt;=0,4mm) 						    	</a:t>
            </a:r>
            <a:r>
              <a:rPr lang="nl-NL" sz="1800" kern="100" dirty="0" err="1">
                <a:solidFill>
                  <a:srgbClr val="000000"/>
                </a:solidFill>
                <a:effectLst/>
                <a:latin typeface="Calibri" panose="020F0502020204030204" pitchFamily="34" charset="0"/>
                <a:ea typeface="Calibri" panose="020F0502020204030204" pitchFamily="34" charset="0"/>
              </a:rPr>
              <a:t>butylrubber</a:t>
            </a:r>
            <a:r>
              <a:rPr lang="nl-NL" sz="1800" kern="100" dirty="0">
                <a:solidFill>
                  <a:srgbClr val="000000"/>
                </a:solidFill>
                <a:effectLst/>
                <a:latin typeface="Calibri" panose="020F0502020204030204" pitchFamily="34" charset="0"/>
                <a:ea typeface="Calibri" panose="020F0502020204030204" pitchFamily="34" charset="0"/>
              </a:rPr>
              <a:t> (&gt;0,7mm) en anderen.</a:t>
            </a:r>
          </a:p>
          <a:p>
            <a:pPr>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Oogbescherming:		    		</a:t>
            </a:r>
            <a:r>
              <a:rPr lang="nl-NL" sz="1800" kern="100" dirty="0">
                <a:solidFill>
                  <a:srgbClr val="000000"/>
                </a:solidFill>
                <a:effectLst/>
                <a:latin typeface="Calibri" panose="020F0502020204030204" pitchFamily="34" charset="0"/>
                <a:ea typeface="Calibri" panose="020F0502020204030204" pitchFamily="34" charset="0"/>
              </a:rPr>
              <a:t>Veiligheidsbril met zijbescherming conform EN166 dragen.</a:t>
            </a:r>
            <a:br>
              <a:rPr lang="nl-NL" sz="1800" kern="100" dirty="0">
                <a:solidFill>
                  <a:srgbClr val="000000"/>
                </a:solidFill>
                <a:effectLst/>
                <a:latin typeface="Calibri" panose="020F0502020204030204" pitchFamily="34" charset="0"/>
                <a:ea typeface="Calibri" panose="020F0502020204030204" pitchFamily="34" charset="0"/>
              </a:rPr>
            </a:br>
            <a:br>
              <a:rPr lang="nl-NL" sz="1800" b="1" kern="1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Bescherming van de huid en lichaam: 		</a:t>
            </a:r>
            <a:r>
              <a:rPr lang="nl-NL" sz="1800" kern="100" dirty="0">
                <a:solidFill>
                  <a:srgbClr val="000000"/>
                </a:solidFill>
                <a:effectLst/>
                <a:latin typeface="Calibri" panose="020F0502020204030204" pitchFamily="34" charset="0"/>
                <a:ea typeface="Calibri" panose="020F0502020204030204" pitchFamily="34" charset="0"/>
              </a:rPr>
              <a:t>Draag geschikte beschermende kleding.</a:t>
            </a:r>
            <a:br>
              <a:rPr lang="nl-NL" sz="1800" kern="100" dirty="0">
                <a:solidFill>
                  <a:srgbClr val="000000"/>
                </a:solidFill>
                <a:effectLst/>
                <a:latin typeface="Calibri" panose="020F0502020204030204" pitchFamily="34" charset="0"/>
                <a:ea typeface="Calibri" panose="020F0502020204030204" pitchFamily="34" charset="0"/>
              </a:rPr>
            </a:br>
            <a:br>
              <a:rPr lang="nl-NL" sz="1800" b="1" kern="1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Bescherming luchtwegen:		     	</a:t>
            </a:r>
            <a:r>
              <a:rPr lang="nl-NL" sz="1800" kern="100" dirty="0">
                <a:solidFill>
                  <a:srgbClr val="000000"/>
                </a:solidFill>
                <a:effectLst/>
                <a:latin typeface="Calibri" panose="020F0502020204030204" pitchFamily="34" charset="0"/>
                <a:ea typeface="Calibri" panose="020F0502020204030204" pitchFamily="34" charset="0"/>
              </a:rPr>
              <a:t>Normaal gesproken is geen persoonlijke 							 	ademhalingsbescherming vereist. In geval van het risico op 						overmatige vorming van stof een geschikt masker dragen.</a:t>
            </a:r>
            <a:br>
              <a:rPr lang="nl-NL" sz="1800" kern="100" dirty="0">
                <a:solidFill>
                  <a:srgbClr val="000000"/>
                </a:solidFill>
                <a:effectLst/>
                <a:latin typeface="Calibri" panose="020F0502020204030204" pitchFamily="34" charset="0"/>
                <a:ea typeface="Calibri" panose="020F0502020204030204" pitchFamily="34" charset="0"/>
              </a:rPr>
            </a:br>
            <a:br>
              <a:rPr lang="nl-NL" sz="1800" kern="1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Geur:</a:t>
            </a:r>
            <a:r>
              <a:rPr lang="nl-NL" sz="1800" kern="100" dirty="0">
                <a:solidFill>
                  <a:srgbClr val="000000"/>
                </a:solidFill>
                <a:effectLst/>
                <a:latin typeface="Calibri" panose="020F0502020204030204" pitchFamily="34" charset="0"/>
                <a:ea typeface="Calibri" panose="020F0502020204030204" pitchFamily="34" charset="0"/>
              </a:rPr>
              <a:t>					Karakteristiek</a:t>
            </a:r>
            <a:br>
              <a:rPr lang="nl-NL" sz="1800" kern="1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Vlampunt:</a:t>
            </a:r>
            <a:r>
              <a:rPr lang="nl-NL" sz="1800" kern="100" dirty="0">
                <a:solidFill>
                  <a:srgbClr val="000000"/>
                </a:solidFill>
                <a:effectLst/>
                <a:latin typeface="Calibri" panose="020F0502020204030204" pitchFamily="34" charset="0"/>
                <a:ea typeface="Calibri" panose="020F0502020204030204" pitchFamily="34" charset="0"/>
              </a:rPr>
              <a:t>				Niet van toepassing</a:t>
            </a:r>
            <a:br>
              <a:rPr lang="nl-NL" sz="1800" kern="1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Oplosbaar in water:	</a:t>
            </a:r>
            <a:r>
              <a:rPr lang="nl-NL" sz="1800" kern="100" dirty="0">
                <a:solidFill>
                  <a:srgbClr val="000000"/>
                </a:solidFill>
                <a:effectLst/>
                <a:latin typeface="Calibri" panose="020F0502020204030204" pitchFamily="34" charset="0"/>
                <a:ea typeface="Calibri" panose="020F0502020204030204" pitchFamily="34" charset="0"/>
              </a:rPr>
              <a:t>		Volledig</a:t>
            </a:r>
          </a:p>
        </p:txBody>
      </p:sp>
    </p:spTree>
    <p:extLst>
      <p:ext uri="{BB962C8B-B14F-4D97-AF65-F5344CB8AC3E}">
        <p14:creationId xmlns:p14="http://schemas.microsoft.com/office/powerpoint/2010/main" val="2905035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B3F12-B6FB-42DF-61FD-0B389A7AD66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2E6CA5B-2EFD-BB92-6B59-30BD2F426E1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A209D54F-5C67-536A-C785-9457CFE4C026}"/>
              </a:ext>
            </a:extLst>
          </p:cNvPr>
          <p:cNvSpPr txBox="1"/>
          <p:nvPr/>
        </p:nvSpPr>
        <p:spPr>
          <a:xfrm>
            <a:off x="6827520" y="979670"/>
            <a:ext cx="501091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E5E0B999-3D93-8C45-E6C7-BE8152905BF7}"/>
              </a:ext>
            </a:extLst>
          </p:cNvPr>
          <p:cNvSpPr txBox="1"/>
          <p:nvPr/>
        </p:nvSpPr>
        <p:spPr>
          <a:xfrm>
            <a:off x="207264" y="1834663"/>
            <a:ext cx="3218688"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mn-cs"/>
              </a:rPr>
              <a:t>Super Cleaner</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57E4C28E-35A8-1DF2-C487-7A28AAFF1B89}"/>
              </a:ext>
            </a:extLst>
          </p:cNvPr>
          <p:cNvSpPr txBox="1"/>
          <p:nvPr/>
        </p:nvSpPr>
        <p:spPr>
          <a:xfrm>
            <a:off x="219456" y="2490508"/>
            <a:ext cx="10143744" cy="707886"/>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	                     	Niet eten en drinken of roken tijdens het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endParaRPr lang="nl-NL" sz="2000" dirty="0"/>
          </a:p>
        </p:txBody>
      </p:sp>
    </p:spTree>
    <p:extLst>
      <p:ext uri="{BB962C8B-B14F-4D97-AF65-F5344CB8AC3E}">
        <p14:creationId xmlns:p14="http://schemas.microsoft.com/office/powerpoint/2010/main" val="249402076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839</Words>
  <Application>Microsoft Office PowerPoint</Application>
  <PresentationFormat>Breedbeeld</PresentationFormat>
  <Paragraphs>34</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6</cp:revision>
  <dcterms:created xsi:type="dcterms:W3CDTF">2025-06-05T15:05:11Z</dcterms:created>
  <dcterms:modified xsi:type="dcterms:W3CDTF">2025-06-05T16:02:21Z</dcterms:modified>
</cp:coreProperties>
</file>