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9" d="100"/>
          <a:sy n="79"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4A5972-1A3C-D4E2-8F16-13FD7D882C6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C1831B7-D0A5-ED05-BF28-84B14DE879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7C58480-9634-2468-38D3-217F2CC344BF}"/>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2C676DC4-4D17-057A-0CBD-9E6BF1A0C4D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ACD863-5913-44C6-8BDE-FF67A8C2B05E}"/>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197125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95CEF9-756C-358A-6531-BAD23421FD3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064FDCE-5132-D54E-3B32-95702BE9060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E1DEAB-DB0D-E669-43D5-1CF39744726B}"/>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142D21FE-EE41-42E5-F964-2BC2D80C347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7141F62-CC66-3D03-8A27-DDE0E2D87EB6}"/>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20039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DF2EDB2-F2E9-0BE5-B12A-B2087AB5746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BF24823-37B0-661D-3A1C-73462446066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EF52A1-0A34-3BE0-476D-22A1D312CB39}"/>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981306E4-DE28-A691-9218-8C62CFF2FA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4C164C-AC1E-7DDA-C248-B89CFAD5B6B4}"/>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409588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39A4D-8688-EF45-434A-CF6EB38B68E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A98682A-61AA-1E46-6D59-4A8CF5B191F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4B08418-70EB-DFA3-5169-CAFF70B25061}"/>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53561992-26BB-3DE6-BBB3-760D21C9B7B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686E23-1CCD-5DD7-AF1E-676E7E0DDF0A}"/>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363205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AC4C4-E7CA-5DDE-6250-1AB1DF2787C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D422979-10FD-275F-EAA4-CB8591FD6E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165C924-F958-AEBB-3363-96A742409636}"/>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303232AB-435D-33D1-B6CE-2C7C4AEF37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4A3027-E32C-54A8-57A4-637AECEA3E8B}"/>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215670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BDE200-9BC3-909A-6D54-B19385C6B70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5AE8A17-7A20-09EC-7B3F-6F884F02B2A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5AA15FB-1AC1-4DF7-3005-68BDA337FA1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9403F56-1988-06F1-18F5-A2035F4FE64F}"/>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6" name="Tijdelijke aanduiding voor voettekst 5">
            <a:extLst>
              <a:ext uri="{FF2B5EF4-FFF2-40B4-BE49-F238E27FC236}">
                <a16:creationId xmlns:a16="http://schemas.microsoft.com/office/drawing/2014/main" id="{CB87EF69-5FAD-247D-6324-32F7DD856A6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2422D93-1FEB-A7A3-13D4-57D17284BD2D}"/>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335636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6FBE01-905E-869C-F497-1CBE3DBD3B5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445BE97-7DD4-D654-F755-FCB34E0A91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D1453D6-7CBB-AE6F-DA4B-6085C163642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25E1B9D-C792-8DCA-573C-8804DA76BF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93AB5CB-F4FE-EC81-1EB1-75ACEBB5B7A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775FACF-1E94-E9AC-F90A-07545AD1A6D2}"/>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8" name="Tijdelijke aanduiding voor voettekst 7">
            <a:extLst>
              <a:ext uri="{FF2B5EF4-FFF2-40B4-BE49-F238E27FC236}">
                <a16:creationId xmlns:a16="http://schemas.microsoft.com/office/drawing/2014/main" id="{D0E5C4D8-FE10-B319-4851-A11C8D05691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0DE9A93-8A4B-B9FF-1B7F-EF85D1D3AE81}"/>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286156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E62456-6596-F980-0BD5-388A379DAC8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3773068-4DDD-94C6-E8B3-D94954071EAC}"/>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4" name="Tijdelijke aanduiding voor voettekst 3">
            <a:extLst>
              <a:ext uri="{FF2B5EF4-FFF2-40B4-BE49-F238E27FC236}">
                <a16:creationId xmlns:a16="http://schemas.microsoft.com/office/drawing/2014/main" id="{9E7B201B-94AB-7ACF-A993-64CAB7541BC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638D3B7-8922-631B-580D-7A7069C4676C}"/>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425240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6E98421-E127-FA4E-B930-174A83420EEC}"/>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3" name="Tijdelijke aanduiding voor voettekst 2">
            <a:extLst>
              <a:ext uri="{FF2B5EF4-FFF2-40B4-BE49-F238E27FC236}">
                <a16:creationId xmlns:a16="http://schemas.microsoft.com/office/drawing/2014/main" id="{31229D36-CF2D-8438-B80A-09EDB7AFB8C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5378821-AD46-D9DA-C891-15535EF24E2F}"/>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71177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825BD-0BC0-F45B-528F-D62C153B4C1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484F6C0-8A92-9B53-D575-CE1E9E91D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827A711-242F-3B69-36A3-A5A109723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70E4261-DB82-F83B-22A5-B74653574E8C}"/>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6" name="Tijdelijke aanduiding voor voettekst 5">
            <a:extLst>
              <a:ext uri="{FF2B5EF4-FFF2-40B4-BE49-F238E27FC236}">
                <a16:creationId xmlns:a16="http://schemas.microsoft.com/office/drawing/2014/main" id="{DF0D95AC-400D-E9E6-B9ED-DEE69101FD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4040A9B-5EAF-3C01-7E9B-AD079F88C323}"/>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17906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E94BB0-2DC7-0329-E82A-BBF67D98E5B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1CE6B72-3E6A-3829-1636-B3CE0466D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7DBC2B1-9CA3-EFFB-71B0-57099F8BF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94710D4-E03F-3E4A-903E-01397E47B777}"/>
              </a:ext>
            </a:extLst>
          </p:cNvPr>
          <p:cNvSpPr>
            <a:spLocks noGrp="1"/>
          </p:cNvSpPr>
          <p:nvPr>
            <p:ph type="dt" sz="half" idx="10"/>
          </p:nvPr>
        </p:nvSpPr>
        <p:spPr/>
        <p:txBody>
          <a:bodyPr/>
          <a:lstStyle/>
          <a:p>
            <a:fld id="{CD12A132-450C-4E2B-BC6B-376EFF58A884}" type="datetimeFigureOut">
              <a:rPr lang="nl-NL" smtClean="0"/>
              <a:t>1-5-2025</a:t>
            </a:fld>
            <a:endParaRPr lang="nl-NL"/>
          </a:p>
        </p:txBody>
      </p:sp>
      <p:sp>
        <p:nvSpPr>
          <p:cNvPr id="6" name="Tijdelijke aanduiding voor voettekst 5">
            <a:extLst>
              <a:ext uri="{FF2B5EF4-FFF2-40B4-BE49-F238E27FC236}">
                <a16:creationId xmlns:a16="http://schemas.microsoft.com/office/drawing/2014/main" id="{3C20064D-BA83-7C21-FD61-F136EB28EF7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14BD71C-B0F7-213B-B05A-769C800CAC65}"/>
              </a:ext>
            </a:extLst>
          </p:cNvPr>
          <p:cNvSpPr>
            <a:spLocks noGrp="1"/>
          </p:cNvSpPr>
          <p:nvPr>
            <p:ph type="sldNum" sz="quarter" idx="12"/>
          </p:nvPr>
        </p:nvSpPr>
        <p:spPr/>
        <p:txBody>
          <a:bodyPr/>
          <a:lstStyle/>
          <a:p>
            <a:fld id="{71EBB51F-4594-4A82-8A46-70285402BE31}" type="slidenum">
              <a:rPr lang="nl-NL" smtClean="0"/>
              <a:t>‹nr.›</a:t>
            </a:fld>
            <a:endParaRPr lang="nl-NL"/>
          </a:p>
        </p:txBody>
      </p:sp>
    </p:spTree>
    <p:extLst>
      <p:ext uri="{BB962C8B-B14F-4D97-AF65-F5344CB8AC3E}">
        <p14:creationId xmlns:p14="http://schemas.microsoft.com/office/powerpoint/2010/main" val="405756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605C134-A7D2-D494-9BF9-93AB50AC7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AD608F7-1433-BA39-FC83-BE1AD60E39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2577A0-B8AB-220D-76A0-FA14C5EB7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2A132-450C-4E2B-BC6B-376EFF58A884}" type="datetimeFigureOut">
              <a:rPr lang="nl-NL" smtClean="0"/>
              <a:t>1-5-2025</a:t>
            </a:fld>
            <a:endParaRPr lang="nl-NL"/>
          </a:p>
        </p:txBody>
      </p:sp>
      <p:sp>
        <p:nvSpPr>
          <p:cNvPr id="5" name="Tijdelijke aanduiding voor voettekst 4">
            <a:extLst>
              <a:ext uri="{FF2B5EF4-FFF2-40B4-BE49-F238E27FC236}">
                <a16:creationId xmlns:a16="http://schemas.microsoft.com/office/drawing/2014/main" id="{3345BD10-8C1B-67B4-CC11-3B97A4613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82DFD8B-9931-5742-D6C8-81F0534AEF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BB51F-4594-4A82-8A46-70285402BE31}" type="slidenum">
              <a:rPr lang="nl-NL" smtClean="0"/>
              <a:t>‹nr.›</a:t>
            </a:fld>
            <a:endParaRPr lang="nl-NL"/>
          </a:p>
        </p:txBody>
      </p:sp>
    </p:spTree>
    <p:extLst>
      <p:ext uri="{BB962C8B-B14F-4D97-AF65-F5344CB8AC3E}">
        <p14:creationId xmlns:p14="http://schemas.microsoft.com/office/powerpoint/2010/main" val="340933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3BA48C0-8636-B0EE-8D0B-D276E094B6F7}"/>
              </a:ext>
            </a:extLst>
          </p:cNvPr>
          <p:cNvSpPr txBox="1">
            <a:spLocks noGrp="1"/>
          </p:cNvSpPr>
          <p:nvPr>
            <p:ph type="ctrTitle"/>
          </p:nvPr>
        </p:nvSpPr>
        <p:spPr>
          <a:xfrm>
            <a:off x="292608" y="1227701"/>
            <a:ext cx="2231136" cy="5909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Multi Coat</a:t>
            </a:r>
            <a:endParaRPr lang="nl-NL" dirty="0"/>
          </a:p>
        </p:txBody>
      </p:sp>
      <p:pic>
        <p:nvPicPr>
          <p:cNvPr id="5" name="Afbeelding 4">
            <a:extLst>
              <a:ext uri="{FF2B5EF4-FFF2-40B4-BE49-F238E27FC236}">
                <a16:creationId xmlns:a16="http://schemas.microsoft.com/office/drawing/2014/main" id="{2245747C-EF90-F549-B56B-D37B9BA9F960}"/>
              </a:ext>
            </a:extLst>
          </p:cNvPr>
          <p:cNvPicPr>
            <a:picLocks noChangeAspect="1"/>
          </p:cNvPicPr>
          <p:nvPr/>
        </p:nvPicPr>
        <p:blipFill>
          <a:blip r:embed="rId2"/>
          <a:stretch>
            <a:fillRect/>
          </a:stretch>
        </p:blipFill>
        <p:spPr>
          <a:xfrm>
            <a:off x="292608" y="0"/>
            <a:ext cx="4267398" cy="1111348"/>
          </a:xfrm>
          <a:prstGeom prst="rect">
            <a:avLst/>
          </a:prstGeom>
        </p:spPr>
      </p:pic>
      <p:sp>
        <p:nvSpPr>
          <p:cNvPr id="6" name="Titel 1">
            <a:extLst>
              <a:ext uri="{FF2B5EF4-FFF2-40B4-BE49-F238E27FC236}">
                <a16:creationId xmlns:a16="http://schemas.microsoft.com/office/drawing/2014/main" id="{EC168FAD-9FCA-47B3-8C07-D3C680662FD1}"/>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8" name="Tekstvak 7">
            <a:extLst>
              <a:ext uri="{FF2B5EF4-FFF2-40B4-BE49-F238E27FC236}">
                <a16:creationId xmlns:a16="http://schemas.microsoft.com/office/drawing/2014/main" id="{ADB8395A-B7EC-21A1-35DE-A9E521D0F010}"/>
              </a:ext>
            </a:extLst>
          </p:cNvPr>
          <p:cNvSpPr txBox="1"/>
          <p:nvPr/>
        </p:nvSpPr>
        <p:spPr>
          <a:xfrm>
            <a:off x="292608" y="1751273"/>
            <a:ext cx="9863328" cy="4985980"/>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Omschrijving:</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Multi Coat is een op nanotechnologie gebaseerde coating die is ontwikkeld voor het water- en vuilafstotend maken van niet zuigende harde ondergronden</a:t>
            </a:r>
            <a:r>
              <a:rPr lang="nl-NL" sz="1800" b="0" i="0" u="none" strike="noStrike" baseline="0" dirty="0">
                <a:solidFill>
                  <a:srgbClr val="000000"/>
                </a:solidFill>
                <a:latin typeface="Calibri" panose="020F0502020204030204" pitchFamily="34" charset="0"/>
              </a:rPr>
              <a:t>.</a:t>
            </a:r>
            <a:br>
              <a:rPr lang="nl-NL" sz="1800" b="0" i="0" u="none" strike="noStrike" baseline="0" dirty="0">
                <a:solidFill>
                  <a:srgbClr val="000000"/>
                </a:solidFill>
                <a:latin typeface="Calibri" panose="020F0502020204030204" pitchFamily="34" charset="0"/>
              </a:rPr>
            </a:br>
            <a:endParaRPr lang="nl-NL" sz="1800" b="0" i="0" u="none" strike="noStrike" baseline="0" dirty="0">
              <a:solidFill>
                <a:srgbClr val="000000"/>
              </a:solidFill>
              <a:latin typeface="Calibri" panose="020F0502020204030204" pitchFamily="34" charset="0"/>
            </a:endParaRPr>
          </a:p>
          <a:p>
            <a:pPr algn="l"/>
            <a:r>
              <a:rPr lang="nl-NL" sz="2000" b="1" i="0" u="none" strike="noStrike" baseline="0" dirty="0">
                <a:solidFill>
                  <a:srgbClr val="000000"/>
                </a:solidFill>
                <a:latin typeface="Calibri" panose="020F0502020204030204" pitchFamily="34" charset="0"/>
              </a:rPr>
              <a:t>Gebruiksdoel:</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Multi Coat verzegelt in 1 behandeling. Het wordt gebruikt voor het coaten van de meest uiteen lopende niet zuigende harde ondergronden.</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Toepassingen:</a:t>
            </a:r>
          </a:p>
          <a:p>
            <a:pPr marL="342900" indent="-342900">
              <a:buFont typeface="Wingdings" panose="05000000000000000000" pitchFamily="2" charset="2"/>
              <a:buChar char="ü"/>
            </a:pPr>
            <a:r>
              <a:rPr lang="nl-NL" sz="2000" b="0" i="0" u="none" strike="noStrike" baseline="0" dirty="0" err="1">
                <a:solidFill>
                  <a:srgbClr val="000000"/>
                </a:solidFill>
                <a:latin typeface="Calibri" panose="020F0502020204030204" pitchFamily="34" charset="0"/>
              </a:rPr>
              <a:t>Glasal</a:t>
            </a:r>
            <a:r>
              <a:rPr lang="nl-NL" sz="2000" b="0" i="0" u="none" strike="noStrike" baseline="0" dirty="0">
                <a:solidFill>
                  <a:srgbClr val="000000"/>
                </a:solidFill>
                <a:latin typeface="Calibri" panose="020F0502020204030204" pitchFamily="34" charset="0"/>
              </a:rPr>
              <a:t>, </a:t>
            </a:r>
            <a:r>
              <a:rPr lang="nl-NL" sz="2000" b="0" i="0" u="none" strike="noStrike" baseline="0" dirty="0" err="1">
                <a:solidFill>
                  <a:srgbClr val="000000"/>
                </a:solidFill>
                <a:latin typeface="Calibri" panose="020F0502020204030204" pitchFamily="34" charset="0"/>
              </a:rPr>
              <a:t>Resopal</a:t>
            </a:r>
            <a:r>
              <a:rPr lang="nl-NL" sz="2000" b="0" i="0" u="none" strike="noStrike" baseline="0" dirty="0">
                <a:solidFill>
                  <a:srgbClr val="000000"/>
                </a:solidFill>
                <a:latin typeface="Calibri" panose="020F0502020204030204" pitchFamily="34" charset="0"/>
              </a:rPr>
              <a:t> </a:t>
            </a:r>
          </a:p>
          <a:p>
            <a:pPr marL="342900" indent="-342900">
              <a:buFont typeface="Wingdings" panose="05000000000000000000" pitchFamily="2" charset="2"/>
              <a:buChar char="ü"/>
            </a:pPr>
            <a:r>
              <a:rPr lang="nl-NL" sz="2000" b="0" i="0" u="none" strike="noStrike" baseline="0" dirty="0" err="1">
                <a:solidFill>
                  <a:srgbClr val="000000"/>
                </a:solidFill>
                <a:latin typeface="Calibri" panose="020F0502020204030204" pitchFamily="34" charset="0"/>
              </a:rPr>
              <a:t>Werzalit</a:t>
            </a:r>
            <a:r>
              <a:rPr lang="nl-NL" sz="2000" b="0" i="0" u="none" strike="noStrike" baseline="0" dirty="0">
                <a:solidFill>
                  <a:srgbClr val="000000"/>
                </a:solidFill>
                <a:latin typeface="Calibri" panose="020F0502020204030204" pitchFamily="34" charset="0"/>
              </a:rPr>
              <a:t> </a:t>
            </a:r>
          </a:p>
          <a:p>
            <a:pPr marL="342900" indent="-342900">
              <a:buFont typeface="Wingdings" panose="05000000000000000000" pitchFamily="2" charset="2"/>
              <a:buChar char="ü"/>
            </a:pPr>
            <a:r>
              <a:rPr lang="nl-NL" sz="2000" b="0" i="0" u="none" strike="noStrike" baseline="0" dirty="0">
                <a:solidFill>
                  <a:srgbClr val="000000"/>
                </a:solidFill>
                <a:latin typeface="Calibri" panose="020F0502020204030204" pitchFamily="34" charset="0"/>
              </a:rPr>
              <a:t>RVS </a:t>
            </a:r>
          </a:p>
          <a:p>
            <a:pPr marL="342900" indent="-342900">
              <a:buFont typeface="Wingdings" panose="05000000000000000000" pitchFamily="2" charset="2"/>
              <a:buChar char="ü"/>
            </a:pPr>
            <a:r>
              <a:rPr lang="nl-NL" sz="2000" b="0" i="0" u="none" strike="noStrike" baseline="0" dirty="0">
                <a:solidFill>
                  <a:srgbClr val="000000"/>
                </a:solidFill>
                <a:latin typeface="Calibri" panose="020F0502020204030204" pitchFamily="34" charset="0"/>
              </a:rPr>
              <a:t>Staal </a:t>
            </a:r>
          </a:p>
          <a:p>
            <a:pPr marL="342900" indent="-342900">
              <a:buFont typeface="Wingdings" panose="05000000000000000000" pitchFamily="2" charset="2"/>
              <a:buChar char="ü"/>
            </a:pPr>
            <a:r>
              <a:rPr lang="nl-NL" sz="2000" b="0" i="0" u="none" strike="noStrike" baseline="0" dirty="0">
                <a:solidFill>
                  <a:srgbClr val="000000"/>
                </a:solidFill>
                <a:latin typeface="Calibri" panose="020F0502020204030204" pitchFamily="34" charset="0"/>
              </a:rPr>
              <a:t>Aluminium </a:t>
            </a:r>
          </a:p>
          <a:p>
            <a:pPr marL="342900" indent="-342900">
              <a:buFont typeface="Wingdings" panose="05000000000000000000" pitchFamily="2" charset="2"/>
              <a:buChar char="ü"/>
            </a:pPr>
            <a:r>
              <a:rPr lang="nl-NL" sz="2000" b="0" i="0" u="none" strike="noStrike" baseline="0" dirty="0">
                <a:solidFill>
                  <a:srgbClr val="000000"/>
                </a:solidFill>
                <a:latin typeface="Calibri" panose="020F0502020204030204" pitchFamily="34" charset="0"/>
              </a:rPr>
              <a:t>Polyurethaan epoxyhars </a:t>
            </a:r>
          </a:p>
          <a:p>
            <a:pPr marL="342900" indent="-342900">
              <a:buFont typeface="Wingdings" panose="05000000000000000000" pitchFamily="2" charset="2"/>
              <a:buChar char="ü"/>
            </a:pPr>
            <a:r>
              <a:rPr lang="nl-NL" sz="2000" b="0" i="0" u="none" strike="noStrike" baseline="0" dirty="0">
                <a:solidFill>
                  <a:srgbClr val="000000"/>
                </a:solidFill>
                <a:latin typeface="Calibri" panose="020F0502020204030204" pitchFamily="34" charset="0"/>
              </a:rPr>
              <a:t>Polyester </a:t>
            </a:r>
            <a:endParaRPr lang="nl-NL" sz="2000" dirty="0"/>
          </a:p>
        </p:txBody>
      </p:sp>
    </p:spTree>
    <p:extLst>
      <p:ext uri="{BB962C8B-B14F-4D97-AF65-F5344CB8AC3E}">
        <p14:creationId xmlns:p14="http://schemas.microsoft.com/office/powerpoint/2010/main" val="8407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FBEC5-41FA-F7A8-6A42-AFED3B917DA7}"/>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78629489-A26A-81D8-A1AA-4ED686B7127B}"/>
              </a:ext>
            </a:extLst>
          </p:cNvPr>
          <p:cNvPicPr>
            <a:picLocks noChangeAspect="1"/>
          </p:cNvPicPr>
          <p:nvPr/>
        </p:nvPicPr>
        <p:blipFill>
          <a:blip r:embed="rId2"/>
          <a:stretch>
            <a:fillRect/>
          </a:stretch>
        </p:blipFill>
        <p:spPr>
          <a:xfrm>
            <a:off x="292608" y="0"/>
            <a:ext cx="4267398" cy="1231392"/>
          </a:xfrm>
          <a:prstGeom prst="rect">
            <a:avLst/>
          </a:prstGeom>
        </p:spPr>
      </p:pic>
      <p:sp>
        <p:nvSpPr>
          <p:cNvPr id="3" name="Titel 1">
            <a:extLst>
              <a:ext uri="{FF2B5EF4-FFF2-40B4-BE49-F238E27FC236}">
                <a16:creationId xmlns:a16="http://schemas.microsoft.com/office/drawing/2014/main" id="{EE0FAD44-19A1-02E4-EC65-418BD6936DF8}"/>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7852B4CE-D69A-04C7-5EB9-0966EB2E42A6}"/>
              </a:ext>
            </a:extLst>
          </p:cNvPr>
          <p:cNvSpPr txBox="1">
            <a:spLocks/>
          </p:cNvSpPr>
          <p:nvPr/>
        </p:nvSpPr>
        <p:spPr>
          <a:xfrm>
            <a:off x="292608" y="144170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Tree>
    <p:extLst>
      <p:ext uri="{BB962C8B-B14F-4D97-AF65-F5344CB8AC3E}">
        <p14:creationId xmlns:p14="http://schemas.microsoft.com/office/powerpoint/2010/main" val="157816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B75BA07A-AFB5-14A1-4411-E27CCF48ADE7}"/>
              </a:ext>
            </a:extLst>
          </p:cNvPr>
          <p:cNvPicPr>
            <a:picLocks noChangeAspect="1"/>
          </p:cNvPicPr>
          <p:nvPr/>
        </p:nvPicPr>
        <p:blipFill>
          <a:blip r:embed="rId2"/>
          <a:stretch>
            <a:fillRect/>
          </a:stretch>
        </p:blipFill>
        <p:spPr>
          <a:xfrm>
            <a:off x="292608" y="0"/>
            <a:ext cx="4267398" cy="1097280"/>
          </a:xfrm>
          <a:prstGeom prst="rect">
            <a:avLst/>
          </a:prstGeom>
        </p:spPr>
      </p:pic>
      <p:sp>
        <p:nvSpPr>
          <p:cNvPr id="3" name="Titel 1">
            <a:extLst>
              <a:ext uri="{FF2B5EF4-FFF2-40B4-BE49-F238E27FC236}">
                <a16:creationId xmlns:a16="http://schemas.microsoft.com/office/drawing/2014/main" id="{DEF1A0FA-80B5-E613-DFB8-F6497D2A7E43}"/>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97BB070D-27BE-47C4-EA18-CC0657AABC86}"/>
              </a:ext>
            </a:extLst>
          </p:cNvPr>
          <p:cNvSpPr txBox="1">
            <a:spLocks/>
          </p:cNvSpPr>
          <p:nvPr/>
        </p:nvSpPr>
        <p:spPr>
          <a:xfrm>
            <a:off x="292608" y="122025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
        <p:nvSpPr>
          <p:cNvPr id="6" name="Tekstvak 5">
            <a:extLst>
              <a:ext uri="{FF2B5EF4-FFF2-40B4-BE49-F238E27FC236}">
                <a16:creationId xmlns:a16="http://schemas.microsoft.com/office/drawing/2014/main" id="{ECAA3B7D-1DDD-1EBD-541C-4695410E5240}"/>
              </a:ext>
            </a:extLst>
          </p:cNvPr>
          <p:cNvSpPr txBox="1"/>
          <p:nvPr/>
        </p:nvSpPr>
        <p:spPr>
          <a:xfrm>
            <a:off x="292608" y="1846209"/>
            <a:ext cx="11749338" cy="5324535"/>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Voornaamste kenmerken </a:t>
            </a:r>
            <a:r>
              <a:rPr lang="nl-NL" sz="2000" b="0" i="0" u="none" strike="noStrike" baseline="0" dirty="0">
                <a:solidFill>
                  <a:srgbClr val="000000"/>
                </a:solidFill>
                <a:latin typeface="Calibri" panose="020F0502020204030204" pitchFamily="34" charset="0"/>
              </a:rPr>
              <a:t>Water- en olieafstotend </a:t>
            </a:r>
          </a:p>
          <a:p>
            <a:r>
              <a:rPr lang="nl-NL" sz="2000" b="0" i="0" u="none" strike="noStrike" baseline="0" dirty="0">
                <a:solidFill>
                  <a:srgbClr val="000000"/>
                </a:solidFill>
                <a:latin typeface="Calibri" panose="020F0502020204030204" pitchFamily="34" charset="0"/>
              </a:rPr>
              <a:t>Gaat verkleuring tegen </a:t>
            </a:r>
          </a:p>
          <a:p>
            <a:r>
              <a:rPr lang="nl-NL" sz="2000" b="0" i="0" u="none" strike="noStrike" baseline="0" dirty="0">
                <a:solidFill>
                  <a:srgbClr val="000000"/>
                </a:solidFill>
                <a:latin typeface="Calibri" panose="020F0502020204030204" pitchFamily="34" charset="0"/>
              </a:rPr>
              <a:t>Non- stick </a:t>
            </a:r>
          </a:p>
          <a:p>
            <a:r>
              <a:rPr lang="nl-NL" sz="2000" b="0" i="0" u="none" strike="noStrike" baseline="0" dirty="0">
                <a:solidFill>
                  <a:srgbClr val="000000"/>
                </a:solidFill>
                <a:latin typeface="Calibri" panose="020F0502020204030204" pitchFamily="34" charset="0"/>
              </a:rPr>
              <a:t>Vingerprint </a:t>
            </a:r>
            <a:r>
              <a:rPr lang="nl-NL" sz="2000" b="0" i="0" u="none" strike="noStrike" baseline="0" dirty="0" err="1">
                <a:solidFill>
                  <a:srgbClr val="000000"/>
                </a:solidFill>
                <a:latin typeface="Calibri" panose="020F0502020204030204" pitchFamily="34" charset="0"/>
              </a:rPr>
              <a:t>proof</a:t>
            </a:r>
            <a:r>
              <a:rPr lang="nl-NL" sz="2000" b="0" i="0" u="none" strike="noStrike" baseline="0" dirty="0">
                <a:solidFill>
                  <a:srgbClr val="000000"/>
                </a:solidFill>
                <a:latin typeface="Calibri" panose="020F0502020204030204" pitchFamily="34" charset="0"/>
              </a:rPr>
              <a:t> </a:t>
            </a:r>
          </a:p>
          <a:p>
            <a:r>
              <a:rPr lang="nl-NL" sz="2000" b="0" i="0" u="none" strike="noStrike" baseline="0" dirty="0">
                <a:solidFill>
                  <a:srgbClr val="000000"/>
                </a:solidFill>
                <a:latin typeface="Calibri" panose="020F0502020204030204" pitchFamily="34" charset="0"/>
              </a:rPr>
              <a:t>Voorkomt vlekvorming </a:t>
            </a:r>
          </a:p>
          <a:p>
            <a:r>
              <a:rPr lang="nl-NL" sz="2000" b="0" i="0" u="none" strike="noStrike" baseline="0" dirty="0">
                <a:solidFill>
                  <a:srgbClr val="000000"/>
                </a:solidFill>
                <a:latin typeface="Calibri" panose="020F0502020204030204" pitchFamily="34" charset="0"/>
              </a:rPr>
              <a:t>Vermindert roestvorming </a:t>
            </a:r>
          </a:p>
          <a:p>
            <a:r>
              <a:rPr lang="nl-NL" sz="2000" b="0" i="0" u="none" strike="noStrike" baseline="0" dirty="0">
                <a:solidFill>
                  <a:srgbClr val="000000"/>
                </a:solidFill>
                <a:latin typeface="Calibri" panose="020F0502020204030204" pitchFamily="34" charset="0"/>
              </a:rPr>
              <a:t>Product is siliconen vrij</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Verwerkingsadvies:</a:t>
            </a:r>
            <a:br>
              <a:rPr lang="nl-NL" sz="2000" b="1" i="0" u="none" strike="noStrike" baseline="0" dirty="0">
                <a:solidFill>
                  <a:srgbClr val="000000"/>
                </a:solidFill>
                <a:latin typeface="Calibri" panose="020F0502020204030204" pitchFamily="34" charset="0"/>
              </a:rPr>
            </a:br>
            <a:r>
              <a:rPr lang="nl-NL" sz="2000" b="1" i="0" u="none" strike="noStrike" baseline="0" dirty="0">
                <a:solidFill>
                  <a:srgbClr val="000000"/>
                </a:solidFill>
                <a:latin typeface="Calibri" panose="020F0502020204030204" pitchFamily="34" charset="0"/>
              </a:rPr>
              <a:t> </a:t>
            </a:r>
            <a:r>
              <a:rPr lang="nl-NL" sz="2000" b="0" i="0" u="none" strike="noStrike" baseline="0" dirty="0">
                <a:solidFill>
                  <a:srgbClr val="000000"/>
                </a:solidFill>
                <a:latin typeface="Calibri" panose="020F0502020204030204" pitchFamily="34" charset="0"/>
              </a:rPr>
              <a:t>De ondergrond moet droog en vrij van vet, olie en stof zijn. </a:t>
            </a:r>
          </a:p>
          <a:p>
            <a:r>
              <a:rPr lang="nl-NL" sz="2000" b="0" i="0" u="none" strike="noStrike" baseline="0" dirty="0">
                <a:solidFill>
                  <a:srgbClr val="000000"/>
                </a:solidFill>
                <a:latin typeface="Calibri" panose="020F0502020204030204" pitchFamily="34" charset="0"/>
              </a:rPr>
              <a:t>Voor het verwijderen van eventuele aanslag en/of vetten raden wij de volgende stappen aan te volgen: </a:t>
            </a:r>
          </a:p>
          <a:p>
            <a:r>
              <a:rPr lang="nl-NL" sz="2000" b="0" i="0" u="none" strike="noStrike" baseline="0" dirty="0">
                <a:solidFill>
                  <a:srgbClr val="000000"/>
                </a:solidFill>
                <a:latin typeface="Calibri" panose="020F0502020204030204" pitchFamily="34" charset="0"/>
              </a:rPr>
              <a:t>Cleaner schudden voor gebruik. </a:t>
            </a:r>
          </a:p>
          <a:p>
            <a:r>
              <a:rPr lang="nl-NL" sz="2000" b="0" i="0" u="none" strike="noStrike" baseline="0" dirty="0">
                <a:solidFill>
                  <a:srgbClr val="000000"/>
                </a:solidFill>
                <a:latin typeface="Calibri" panose="020F0502020204030204" pitchFamily="34" charset="0"/>
              </a:rPr>
              <a:t>Aanbrengen door middel van sproeien. </a:t>
            </a:r>
          </a:p>
          <a:p>
            <a:r>
              <a:rPr lang="nl-NL" sz="2000" b="0" i="0" u="none" strike="noStrike" baseline="0" dirty="0">
                <a:solidFill>
                  <a:srgbClr val="000000"/>
                </a:solidFill>
                <a:latin typeface="Calibri" panose="020F0502020204030204" pitchFamily="34" charset="0"/>
              </a:rPr>
              <a:t>Reinigen met de </a:t>
            </a:r>
            <a:r>
              <a:rPr lang="nl-NL" sz="2000" b="0" i="0" u="none" strike="noStrike" baseline="0" dirty="0" err="1">
                <a:solidFill>
                  <a:srgbClr val="000000"/>
                </a:solidFill>
                <a:latin typeface="Calibri" panose="020F0502020204030204" pitchFamily="34" charset="0"/>
              </a:rPr>
              <a:t>nano</a:t>
            </a:r>
            <a:r>
              <a:rPr lang="nl-NL" sz="2000" b="0" i="0" u="none" strike="noStrike" baseline="0" dirty="0">
                <a:solidFill>
                  <a:srgbClr val="000000"/>
                </a:solidFill>
                <a:latin typeface="Calibri" panose="020F0502020204030204" pitchFamily="34" charset="0"/>
              </a:rPr>
              <a:t> microvezeldoek of een zachte doek, spons of borstel. </a:t>
            </a:r>
          </a:p>
          <a:p>
            <a:r>
              <a:rPr lang="nl-NL" sz="2000" b="0" i="0" u="none" strike="noStrike" baseline="0" dirty="0">
                <a:solidFill>
                  <a:srgbClr val="000000"/>
                </a:solidFill>
                <a:latin typeface="Calibri" panose="020F0502020204030204" pitchFamily="34" charset="0"/>
              </a:rPr>
              <a:t>Eventueel naspoelen met water en bij grote oppervlakken met ruitenwisser droogtrekken. </a:t>
            </a:r>
          </a:p>
          <a:p>
            <a:r>
              <a:rPr lang="nl-NL" sz="2000" b="0" i="0" u="none" strike="noStrike" baseline="0" dirty="0">
                <a:solidFill>
                  <a:srgbClr val="000000"/>
                </a:solidFill>
                <a:latin typeface="Calibri" panose="020F0502020204030204" pitchFamily="34" charset="0"/>
              </a:rPr>
              <a:t>Voor extra reinigingsinformatie raadpleeg het productblad “ Cleaner.” </a:t>
            </a:r>
          </a:p>
          <a:p>
            <a:endParaRPr lang="nl-NL" sz="2000" dirty="0"/>
          </a:p>
        </p:txBody>
      </p:sp>
    </p:spTree>
    <p:extLst>
      <p:ext uri="{BB962C8B-B14F-4D97-AF65-F5344CB8AC3E}">
        <p14:creationId xmlns:p14="http://schemas.microsoft.com/office/powerpoint/2010/main" val="254519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32DF-086F-A4C8-7591-F6A062DD3D69}"/>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06FF2831-BBB0-647E-DC4F-C13B0FD0EE7E}"/>
              </a:ext>
            </a:extLst>
          </p:cNvPr>
          <p:cNvPicPr>
            <a:picLocks noChangeAspect="1"/>
          </p:cNvPicPr>
          <p:nvPr/>
        </p:nvPicPr>
        <p:blipFill>
          <a:blip r:embed="rId2"/>
          <a:stretch>
            <a:fillRect/>
          </a:stretch>
        </p:blipFill>
        <p:spPr>
          <a:xfrm>
            <a:off x="292608" y="0"/>
            <a:ext cx="4267398" cy="984738"/>
          </a:xfrm>
          <a:prstGeom prst="rect">
            <a:avLst/>
          </a:prstGeom>
        </p:spPr>
      </p:pic>
      <p:sp>
        <p:nvSpPr>
          <p:cNvPr id="3" name="Titel 1">
            <a:extLst>
              <a:ext uri="{FF2B5EF4-FFF2-40B4-BE49-F238E27FC236}">
                <a16:creationId xmlns:a16="http://schemas.microsoft.com/office/drawing/2014/main" id="{9688C7D5-4BA9-360F-90A9-10B0110A40C6}"/>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AE828D5B-F503-C38C-0215-5713BF3A098D}"/>
              </a:ext>
            </a:extLst>
          </p:cNvPr>
          <p:cNvSpPr txBox="1">
            <a:spLocks/>
          </p:cNvSpPr>
          <p:nvPr/>
        </p:nvSpPr>
        <p:spPr>
          <a:xfrm>
            <a:off x="292608" y="1128077"/>
            <a:ext cx="2281780"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
        <p:nvSpPr>
          <p:cNvPr id="6" name="Tekstvak 5">
            <a:extLst>
              <a:ext uri="{FF2B5EF4-FFF2-40B4-BE49-F238E27FC236}">
                <a16:creationId xmlns:a16="http://schemas.microsoft.com/office/drawing/2014/main" id="{2733EE98-7544-C9B3-13B4-CD1915C7288E}"/>
              </a:ext>
            </a:extLst>
          </p:cNvPr>
          <p:cNvSpPr txBox="1"/>
          <p:nvPr/>
        </p:nvSpPr>
        <p:spPr>
          <a:xfrm>
            <a:off x="292608" y="1735738"/>
            <a:ext cx="11496118" cy="5016758"/>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Aanbrengen:</a:t>
            </a:r>
            <a:br>
              <a:rPr lang="nl-NL" sz="2000" b="1" i="0" u="none" strike="noStrike" baseline="0" dirty="0">
                <a:solidFill>
                  <a:srgbClr val="000000"/>
                </a:solidFill>
                <a:latin typeface="Calibri" panose="020F0502020204030204" pitchFamily="34" charset="0"/>
              </a:rPr>
            </a:b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Na droging Multi Coat aanbrengen bij voorkeur met een rol van mohair. Oppervlak c.a. 45 minuten laten drogen. </a:t>
            </a:r>
          </a:p>
          <a:p>
            <a:r>
              <a:rPr lang="nl-NL" sz="2000" b="0" i="0" u="none" strike="noStrike" baseline="0" dirty="0">
                <a:solidFill>
                  <a:srgbClr val="000000"/>
                </a:solidFill>
                <a:latin typeface="Calibri" panose="020F0502020204030204" pitchFamily="34" charset="0"/>
              </a:rPr>
              <a:t>Na droging kan het oppervlak indien gewenst na gepoetst worden met een katoenen doek.</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Noot: </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Multi Coat kan </a:t>
            </a:r>
            <a:r>
              <a:rPr lang="nl-NL" sz="2000" b="0" i="0" u="none" strike="noStrike" baseline="0" dirty="0" err="1">
                <a:solidFill>
                  <a:srgbClr val="000000"/>
                </a:solidFill>
                <a:latin typeface="Calibri" panose="020F0502020204030204" pitchFamily="34" charset="0"/>
              </a:rPr>
              <a:t>verkwast</a:t>
            </a:r>
            <a:r>
              <a:rPr lang="nl-NL" sz="2000" b="0" i="0" u="none" strike="noStrike" baseline="0" dirty="0">
                <a:solidFill>
                  <a:srgbClr val="000000"/>
                </a:solidFill>
                <a:latin typeface="Calibri" panose="020F0502020204030204" pitchFamily="34" charset="0"/>
              </a:rPr>
              <a:t>, gerold of gespoten worden. Voor binnen toepassingen is applicatie met de roller of kwast aan te bevelen. </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Reinigen en onderhoud:</a:t>
            </a:r>
            <a:br>
              <a:rPr lang="nl-NL" sz="2000" b="1" i="0" u="none" strike="noStrike" baseline="0" dirty="0">
                <a:solidFill>
                  <a:srgbClr val="000000"/>
                </a:solidFill>
                <a:latin typeface="Calibri" panose="020F0502020204030204" pitchFamily="34" charset="0"/>
              </a:rPr>
            </a:b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Oppervlakken die zijn behandeld met Multi Coat kunnen het best gereinigd worden met een Nano microvezeldoek en Conditioner van Pattycoatings of een milde reiniger waaraan geen schuurmiddelen, zuren en/of biocides zijn toegevoegd. Voor een streep loos resultaat kan deze reiniger het best worden verdund met osmose (kalk vrij ) water. </a:t>
            </a:r>
          </a:p>
        </p:txBody>
      </p:sp>
    </p:spTree>
    <p:extLst>
      <p:ext uri="{BB962C8B-B14F-4D97-AF65-F5344CB8AC3E}">
        <p14:creationId xmlns:p14="http://schemas.microsoft.com/office/powerpoint/2010/main" val="1489061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975C7-F9F5-A036-18BD-971DF504256D}"/>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1CED13F5-F1F0-E127-0489-DFA15E53169F}"/>
              </a:ext>
            </a:extLst>
          </p:cNvPr>
          <p:cNvPicPr>
            <a:picLocks noChangeAspect="1"/>
          </p:cNvPicPr>
          <p:nvPr/>
        </p:nvPicPr>
        <p:blipFill>
          <a:blip r:embed="rId2"/>
          <a:stretch>
            <a:fillRect/>
          </a:stretch>
        </p:blipFill>
        <p:spPr>
          <a:xfrm>
            <a:off x="292608" y="0"/>
            <a:ext cx="4267398" cy="1069145"/>
          </a:xfrm>
          <a:prstGeom prst="rect">
            <a:avLst/>
          </a:prstGeom>
        </p:spPr>
      </p:pic>
      <p:sp>
        <p:nvSpPr>
          <p:cNvPr id="3" name="Titel 1">
            <a:extLst>
              <a:ext uri="{FF2B5EF4-FFF2-40B4-BE49-F238E27FC236}">
                <a16:creationId xmlns:a16="http://schemas.microsoft.com/office/drawing/2014/main" id="{CD890AA9-8D9F-004B-89A5-75643FE4E614}"/>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1FF87DE0-4833-4BEB-EA70-03F180EE45C7}"/>
              </a:ext>
            </a:extLst>
          </p:cNvPr>
          <p:cNvSpPr txBox="1">
            <a:spLocks/>
          </p:cNvSpPr>
          <p:nvPr/>
        </p:nvSpPr>
        <p:spPr>
          <a:xfrm>
            <a:off x="292608" y="1169318"/>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
        <p:nvSpPr>
          <p:cNvPr id="6" name="Tekstvak 5">
            <a:extLst>
              <a:ext uri="{FF2B5EF4-FFF2-40B4-BE49-F238E27FC236}">
                <a16:creationId xmlns:a16="http://schemas.microsoft.com/office/drawing/2014/main" id="{3F10A975-D30C-F11B-F480-FBD7FAB1F73C}"/>
              </a:ext>
            </a:extLst>
          </p:cNvPr>
          <p:cNvSpPr txBox="1"/>
          <p:nvPr/>
        </p:nvSpPr>
        <p:spPr>
          <a:xfrm>
            <a:off x="292608" y="1860423"/>
            <a:ext cx="11144426" cy="5016758"/>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Kleur en glans:</a:t>
            </a:r>
            <a:r>
              <a:rPr lang="nl-NL" sz="2000" b="1" dirty="0">
                <a:solidFill>
                  <a:srgbClr val="000000"/>
                </a:solidFill>
                <a:latin typeface="Calibri" panose="020F0502020204030204" pitchFamily="34" charset="0"/>
              </a:rPr>
              <a:t> </a:t>
            </a:r>
            <a:r>
              <a:rPr lang="nl-NL" sz="2000" b="0" i="0" u="none" strike="noStrike" baseline="0" dirty="0">
                <a:solidFill>
                  <a:srgbClr val="000000"/>
                </a:solidFill>
                <a:latin typeface="Calibri" panose="020F0502020204030204" pitchFamily="34" charset="0"/>
              </a:rPr>
              <a:t>Transparant. Droogt kleurloos op. Onzichtbaar.</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Verpakking: </a:t>
            </a:r>
            <a:r>
              <a:rPr lang="nl-NL" sz="2000" b="0" i="0" u="none" strike="noStrike" baseline="0" dirty="0">
                <a:solidFill>
                  <a:srgbClr val="000000"/>
                </a:solidFill>
                <a:latin typeface="Calibri" panose="020F0502020204030204" pitchFamily="34" charset="0"/>
              </a:rPr>
              <a:t>Flessen van 250 ml, 1 liter en Jerrycans van 5 liter en 10 liter. </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PH waarde: </a:t>
            </a:r>
            <a:r>
              <a:rPr lang="nl-NL" sz="2000" b="0" i="0" u="none" strike="noStrike" baseline="0" dirty="0">
                <a:solidFill>
                  <a:srgbClr val="000000"/>
                </a:solidFill>
                <a:latin typeface="Calibri" panose="020F0502020204030204" pitchFamily="34" charset="0"/>
              </a:rPr>
              <a:t>5 – 10 (20 C°) </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Verbruik:</a:t>
            </a:r>
            <a:br>
              <a:rPr lang="nl-NL" sz="2000" b="1" i="0" u="none" strike="noStrike" baseline="0" dirty="0">
                <a:solidFill>
                  <a:srgbClr val="000000"/>
                </a:solidFill>
                <a:latin typeface="Calibri" panose="020F0502020204030204" pitchFamily="34" charset="0"/>
              </a:rPr>
            </a:b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Theoretisch rendement: 32-48 m2 p/</a:t>
            </a:r>
            <a:r>
              <a:rPr lang="nl-NL" sz="2000" b="0" i="0" u="none" strike="noStrike" baseline="0" dirty="0" err="1">
                <a:solidFill>
                  <a:srgbClr val="000000"/>
                </a:solidFill>
                <a:latin typeface="Calibri" panose="020F0502020204030204" pitchFamily="34" charset="0"/>
              </a:rPr>
              <a:t>ltr</a:t>
            </a:r>
            <a:r>
              <a:rPr lang="nl-NL" sz="2000" b="0" i="0" u="none" strike="noStrike" baseline="0" dirty="0">
                <a:solidFill>
                  <a:srgbClr val="000000"/>
                </a:solidFill>
                <a:latin typeface="Calibri" panose="020F0502020204030204" pitchFamily="34" charset="0"/>
              </a:rPr>
              <a:t> (1 laag). </a:t>
            </a:r>
          </a:p>
          <a:p>
            <a:r>
              <a:rPr lang="nl-NL" sz="2000" b="0" i="0" u="none" strike="noStrike" baseline="0" dirty="0">
                <a:solidFill>
                  <a:srgbClr val="000000"/>
                </a:solidFill>
                <a:latin typeface="Calibri" panose="020F0502020204030204" pitchFamily="34" charset="0"/>
              </a:rPr>
              <a:t>Het aangegeven verbruik is een richtwaarde. Afhankelijk van de aard van de ondergrond en de verwerking kan deze afwijken. Exacte verbruiken kunnen uitsluitend per project d.m.v. proefvlakken bepaald worden. </a:t>
            </a:r>
          </a:p>
          <a:p>
            <a:endParaRPr lang="nl-NL" sz="200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Maatregelen ter beheersing van blootstelling: </a:t>
            </a:r>
            <a:r>
              <a:rPr lang="nl-NL" sz="2000" b="0" i="0" u="none" strike="noStrike" baseline="0" dirty="0">
                <a:solidFill>
                  <a:srgbClr val="000000"/>
                </a:solidFill>
                <a:latin typeface="Calibri" panose="020F0502020204030204" pitchFamily="34" charset="0"/>
              </a:rPr>
              <a:t>Zorg voor een geschikte ventilatie in de verwerkingsruimte. </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Persoonlijke beschermingsuitrusting: </a:t>
            </a:r>
            <a:r>
              <a:rPr lang="nl-NL" sz="2000" b="0" i="0" u="none" strike="noStrike" baseline="0" dirty="0">
                <a:solidFill>
                  <a:srgbClr val="000000"/>
                </a:solidFill>
                <a:latin typeface="Calibri" panose="020F0502020204030204" pitchFamily="34" charset="0"/>
              </a:rPr>
              <a:t>Handschoenen. Veiligheidsbril. Beschermende kleding. </a:t>
            </a:r>
          </a:p>
        </p:txBody>
      </p:sp>
    </p:spTree>
    <p:extLst>
      <p:ext uri="{BB962C8B-B14F-4D97-AF65-F5344CB8AC3E}">
        <p14:creationId xmlns:p14="http://schemas.microsoft.com/office/powerpoint/2010/main" val="27626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9044D-B14E-918D-0A4B-80C447A53CDA}"/>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1B162CCC-B60A-2BFE-0737-94E48AE4AF58}"/>
              </a:ext>
            </a:extLst>
          </p:cNvPr>
          <p:cNvPicPr>
            <a:picLocks noChangeAspect="1"/>
          </p:cNvPicPr>
          <p:nvPr/>
        </p:nvPicPr>
        <p:blipFill>
          <a:blip r:embed="rId2"/>
          <a:stretch>
            <a:fillRect/>
          </a:stretch>
        </p:blipFill>
        <p:spPr>
          <a:xfrm>
            <a:off x="292608" y="0"/>
            <a:ext cx="4267398" cy="942535"/>
          </a:xfrm>
          <a:prstGeom prst="rect">
            <a:avLst/>
          </a:prstGeom>
        </p:spPr>
      </p:pic>
      <p:sp>
        <p:nvSpPr>
          <p:cNvPr id="3" name="Titel 1">
            <a:extLst>
              <a:ext uri="{FF2B5EF4-FFF2-40B4-BE49-F238E27FC236}">
                <a16:creationId xmlns:a16="http://schemas.microsoft.com/office/drawing/2014/main" id="{595A2326-B330-33E4-0D0B-5B8C0C7FF5A7}"/>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978907AB-0892-88EC-4823-87D92E4012A6}"/>
              </a:ext>
            </a:extLst>
          </p:cNvPr>
          <p:cNvSpPr txBox="1">
            <a:spLocks/>
          </p:cNvSpPr>
          <p:nvPr/>
        </p:nvSpPr>
        <p:spPr>
          <a:xfrm>
            <a:off x="292608" y="88473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
        <p:nvSpPr>
          <p:cNvPr id="6" name="Tekstvak 5">
            <a:extLst>
              <a:ext uri="{FF2B5EF4-FFF2-40B4-BE49-F238E27FC236}">
                <a16:creationId xmlns:a16="http://schemas.microsoft.com/office/drawing/2014/main" id="{59A1280C-8C11-DE05-70E5-1B1388AA4AA1}"/>
              </a:ext>
            </a:extLst>
          </p:cNvPr>
          <p:cNvSpPr txBox="1"/>
          <p:nvPr/>
        </p:nvSpPr>
        <p:spPr>
          <a:xfrm>
            <a:off x="292608" y="1533465"/>
            <a:ext cx="10694260" cy="5324535"/>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Bescherming handen</a:t>
            </a:r>
            <a:r>
              <a:rPr lang="nl-NL" sz="2000" b="1" dirty="0">
                <a:solidFill>
                  <a:srgbClr val="000000"/>
                </a:solidFill>
                <a:latin typeface="Calibri" panose="020F0502020204030204" pitchFamily="34" charset="0"/>
              </a:rPr>
              <a:t>:</a:t>
            </a:r>
            <a:br>
              <a:rPr lang="nl-NL" sz="2000" b="1"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permeatie volgens EN 374): bv. nitrilrubber (&gt; = 0,4 mm), </a:t>
            </a:r>
            <a:r>
              <a:rPr lang="nl-NL" sz="2000" b="0" i="0" u="none" strike="noStrike" baseline="0" dirty="0" err="1">
                <a:solidFill>
                  <a:srgbClr val="000000"/>
                </a:solidFill>
                <a:latin typeface="Calibri" panose="020F0502020204030204" pitchFamily="34" charset="0"/>
              </a:rPr>
              <a:t>butylrubber</a:t>
            </a:r>
            <a:r>
              <a:rPr lang="nl-NL" sz="2000" b="0" i="0" u="none" strike="noStrike" baseline="0" dirty="0">
                <a:solidFill>
                  <a:srgbClr val="000000"/>
                </a:solidFill>
                <a:latin typeface="Calibri" panose="020F0502020204030204" pitchFamily="34" charset="0"/>
              </a:rPr>
              <a:t> (&gt; = 0,7 mm) en anderen.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Oogbescherming: </a:t>
            </a:r>
            <a:r>
              <a:rPr lang="nl-NL" sz="2000" b="0" i="0" u="none" strike="noStrike" baseline="0" dirty="0">
                <a:solidFill>
                  <a:srgbClr val="000000"/>
                </a:solidFill>
                <a:latin typeface="Calibri" panose="020F0502020204030204" pitchFamily="34" charset="0"/>
              </a:rPr>
              <a:t>Veiligheidsbril met zijbescherming conform EN 166 dragen.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Bescherming van de huid en het lichaam: </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Draag geschikte beschermende kleding.</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Bescherming luchtwegen:</a:t>
            </a:r>
            <a:br>
              <a:rPr lang="nl-NL" sz="2000" b="1"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Normaal gesproken is geen persoonlijke ademhalingsbescherming vereist. In geval van het risico op overmatige vorming van stof een geschikt masker dragen.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Overige informatie: </a:t>
            </a:r>
            <a:r>
              <a:rPr lang="nl-NL" sz="2000" b="0" i="0" u="none" strike="noStrike" baseline="0" dirty="0">
                <a:solidFill>
                  <a:srgbClr val="000000"/>
                </a:solidFill>
                <a:latin typeface="Calibri" panose="020F0502020204030204" pitchFamily="34" charset="0"/>
              </a:rPr>
              <a:t>Niet eten, drinken of roken tijdens het gebruik. </a:t>
            </a:r>
            <a:endParaRPr lang="nl-NL" sz="2000" dirty="0"/>
          </a:p>
        </p:txBody>
      </p:sp>
    </p:spTree>
    <p:extLst>
      <p:ext uri="{BB962C8B-B14F-4D97-AF65-F5344CB8AC3E}">
        <p14:creationId xmlns:p14="http://schemas.microsoft.com/office/powerpoint/2010/main" val="3327363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EAA5E-AEA3-5BA9-CB6C-9BF9BB390FBF}"/>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AE2AC4B4-9409-6FA2-323A-E2434B914329}"/>
              </a:ext>
            </a:extLst>
          </p:cNvPr>
          <p:cNvPicPr>
            <a:picLocks noChangeAspect="1"/>
          </p:cNvPicPr>
          <p:nvPr/>
        </p:nvPicPr>
        <p:blipFill>
          <a:blip r:embed="rId2"/>
          <a:stretch>
            <a:fillRect/>
          </a:stretch>
        </p:blipFill>
        <p:spPr>
          <a:xfrm>
            <a:off x="292608" y="0"/>
            <a:ext cx="4267398" cy="1231392"/>
          </a:xfrm>
          <a:prstGeom prst="rect">
            <a:avLst/>
          </a:prstGeom>
        </p:spPr>
      </p:pic>
      <p:sp>
        <p:nvSpPr>
          <p:cNvPr id="3" name="Titel 1">
            <a:extLst>
              <a:ext uri="{FF2B5EF4-FFF2-40B4-BE49-F238E27FC236}">
                <a16:creationId xmlns:a16="http://schemas.microsoft.com/office/drawing/2014/main" id="{DC428517-AA5A-2720-09C2-2516267B1BEC}"/>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30880D4C-1B28-FC9B-353B-3C6EA9525A48}"/>
              </a:ext>
            </a:extLst>
          </p:cNvPr>
          <p:cNvSpPr txBox="1">
            <a:spLocks/>
          </p:cNvSpPr>
          <p:nvPr/>
        </p:nvSpPr>
        <p:spPr>
          <a:xfrm>
            <a:off x="292608" y="144170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Tree>
    <p:extLst>
      <p:ext uri="{BB962C8B-B14F-4D97-AF65-F5344CB8AC3E}">
        <p14:creationId xmlns:p14="http://schemas.microsoft.com/office/powerpoint/2010/main" val="322155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4A284-B6FB-0E87-80DC-28ABEEE28AAF}"/>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D6DAC1F2-E9C3-E419-AFA1-1124B71C5263}"/>
              </a:ext>
            </a:extLst>
          </p:cNvPr>
          <p:cNvPicPr>
            <a:picLocks noChangeAspect="1"/>
          </p:cNvPicPr>
          <p:nvPr/>
        </p:nvPicPr>
        <p:blipFill>
          <a:blip r:embed="rId2"/>
          <a:stretch>
            <a:fillRect/>
          </a:stretch>
        </p:blipFill>
        <p:spPr>
          <a:xfrm>
            <a:off x="292608" y="0"/>
            <a:ext cx="4267398" cy="1231392"/>
          </a:xfrm>
          <a:prstGeom prst="rect">
            <a:avLst/>
          </a:prstGeom>
        </p:spPr>
      </p:pic>
      <p:sp>
        <p:nvSpPr>
          <p:cNvPr id="3" name="Titel 1">
            <a:extLst>
              <a:ext uri="{FF2B5EF4-FFF2-40B4-BE49-F238E27FC236}">
                <a16:creationId xmlns:a16="http://schemas.microsoft.com/office/drawing/2014/main" id="{C94B5D01-F4E3-4857-1CDC-2B8B52DA3A47}"/>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BEC55B42-437C-D513-54B4-7A353B3884A8}"/>
              </a:ext>
            </a:extLst>
          </p:cNvPr>
          <p:cNvSpPr txBox="1">
            <a:spLocks/>
          </p:cNvSpPr>
          <p:nvPr/>
        </p:nvSpPr>
        <p:spPr>
          <a:xfrm>
            <a:off x="292608" y="144170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Tree>
    <p:extLst>
      <p:ext uri="{BB962C8B-B14F-4D97-AF65-F5344CB8AC3E}">
        <p14:creationId xmlns:p14="http://schemas.microsoft.com/office/powerpoint/2010/main" val="265004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9015A-F09B-D3EF-5278-03A771B7E478}"/>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0EFDE746-550C-4C0C-B716-52D940522680}"/>
              </a:ext>
            </a:extLst>
          </p:cNvPr>
          <p:cNvPicPr>
            <a:picLocks noChangeAspect="1"/>
          </p:cNvPicPr>
          <p:nvPr/>
        </p:nvPicPr>
        <p:blipFill>
          <a:blip r:embed="rId2"/>
          <a:stretch>
            <a:fillRect/>
          </a:stretch>
        </p:blipFill>
        <p:spPr>
          <a:xfrm>
            <a:off x="292608" y="0"/>
            <a:ext cx="4267398" cy="1231392"/>
          </a:xfrm>
          <a:prstGeom prst="rect">
            <a:avLst/>
          </a:prstGeom>
        </p:spPr>
      </p:pic>
      <p:sp>
        <p:nvSpPr>
          <p:cNvPr id="3" name="Titel 1">
            <a:extLst>
              <a:ext uri="{FF2B5EF4-FFF2-40B4-BE49-F238E27FC236}">
                <a16:creationId xmlns:a16="http://schemas.microsoft.com/office/drawing/2014/main" id="{F3707CB2-CE37-88F9-808F-D134108EFE61}"/>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0BD6FD96-4467-3D6E-EBF4-59350E9FB088}"/>
              </a:ext>
            </a:extLst>
          </p:cNvPr>
          <p:cNvSpPr txBox="1">
            <a:spLocks/>
          </p:cNvSpPr>
          <p:nvPr/>
        </p:nvSpPr>
        <p:spPr>
          <a:xfrm>
            <a:off x="292608" y="144170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Tree>
    <p:extLst>
      <p:ext uri="{BB962C8B-B14F-4D97-AF65-F5344CB8AC3E}">
        <p14:creationId xmlns:p14="http://schemas.microsoft.com/office/powerpoint/2010/main" val="68290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9732A6-0C92-D600-3591-F9AF6784C62B}"/>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1C7BD849-CF6E-2A11-FE79-8E7384771B38}"/>
              </a:ext>
            </a:extLst>
          </p:cNvPr>
          <p:cNvPicPr>
            <a:picLocks noChangeAspect="1"/>
          </p:cNvPicPr>
          <p:nvPr/>
        </p:nvPicPr>
        <p:blipFill>
          <a:blip r:embed="rId2"/>
          <a:stretch>
            <a:fillRect/>
          </a:stretch>
        </p:blipFill>
        <p:spPr>
          <a:xfrm>
            <a:off x="292608" y="0"/>
            <a:ext cx="4267398" cy="1231392"/>
          </a:xfrm>
          <a:prstGeom prst="rect">
            <a:avLst/>
          </a:prstGeom>
        </p:spPr>
      </p:pic>
      <p:sp>
        <p:nvSpPr>
          <p:cNvPr id="3" name="Titel 1">
            <a:extLst>
              <a:ext uri="{FF2B5EF4-FFF2-40B4-BE49-F238E27FC236}">
                <a16:creationId xmlns:a16="http://schemas.microsoft.com/office/drawing/2014/main" id="{B7A619B0-845D-1AB4-0BEB-CC8194C27938}"/>
              </a:ext>
            </a:extLst>
          </p:cNvPr>
          <p:cNvSpPr txBox="1">
            <a:spLocks/>
          </p:cNvSpPr>
          <p:nvPr/>
        </p:nvSpPr>
        <p:spPr>
          <a:xfrm>
            <a:off x="6815328" y="142526"/>
            <a:ext cx="5084064" cy="14287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800" b="1" dirty="0">
                <a:solidFill>
                  <a:prstClr val="black"/>
                </a:solidFill>
                <a:latin typeface="Calibri Light" panose="020F0302020204030204"/>
              </a:rPr>
              <a:t>Product informatie</a:t>
            </a:r>
            <a:br>
              <a:rPr lang="nl-NL" sz="800" dirty="0"/>
            </a:br>
            <a:endParaRPr lang="nl-NL" sz="1600" dirty="0"/>
          </a:p>
        </p:txBody>
      </p:sp>
      <p:sp>
        <p:nvSpPr>
          <p:cNvPr id="4" name="Titel 3">
            <a:extLst>
              <a:ext uri="{FF2B5EF4-FFF2-40B4-BE49-F238E27FC236}">
                <a16:creationId xmlns:a16="http://schemas.microsoft.com/office/drawing/2014/main" id="{23875A3E-97A0-D496-E544-5A966F6532AC}"/>
              </a:ext>
            </a:extLst>
          </p:cNvPr>
          <p:cNvSpPr txBox="1">
            <a:spLocks/>
          </p:cNvSpPr>
          <p:nvPr/>
        </p:nvSpPr>
        <p:spPr>
          <a:xfrm>
            <a:off x="292608" y="1441705"/>
            <a:ext cx="2231136" cy="590931"/>
          </a:xfrm>
          <a:prstGeom prst="rect">
            <a:avLst/>
          </a:prstGeom>
          <a:noFill/>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prstClr val="black"/>
                </a:solidFill>
                <a:effectLst>
                  <a:outerShdw blurRad="60007" dist="310007" dir="7680000" sy="30000" kx="1300200" algn="ctr" rotWithShape="0">
                    <a:prstClr val="white">
                      <a:alpha val="32000"/>
                    </a:prstClr>
                  </a:outerShdw>
                </a:effectLst>
                <a:latin typeface="Calibri" panose="020F0502020204030204"/>
                <a:ea typeface="+mn-ea"/>
                <a:cs typeface="+mn-cs"/>
              </a:rPr>
              <a:t>Multi Coat</a:t>
            </a:r>
            <a:endParaRPr lang="nl-NL" dirty="0"/>
          </a:p>
        </p:txBody>
      </p:sp>
    </p:spTree>
    <p:extLst>
      <p:ext uri="{BB962C8B-B14F-4D97-AF65-F5344CB8AC3E}">
        <p14:creationId xmlns:p14="http://schemas.microsoft.com/office/powerpoint/2010/main" val="343676135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8908</TotalTime>
  <Words>624</Words>
  <Application>Microsoft Office PowerPoint</Application>
  <PresentationFormat>Breedbeeld</PresentationFormat>
  <Paragraphs>61</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Wingdings</vt:lpstr>
      <vt:lpstr>Kantoorthema</vt:lpstr>
      <vt:lpstr>Multi Coat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3</cp:revision>
  <dcterms:created xsi:type="dcterms:W3CDTF">2025-05-01T11:10:15Z</dcterms:created>
  <dcterms:modified xsi:type="dcterms:W3CDTF">2025-05-07T15:38:49Z</dcterms:modified>
</cp:coreProperties>
</file>