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73C9F9-3CFF-91D7-45FE-6077438FA45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8A46214-BBCF-E171-5D00-3E52F098F4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0DDB4C9C-A4A7-DF09-EA7E-5B1F071D291D}"/>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6844265-06AC-B75F-FADC-6C97700B6BE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58CAB93-BB65-EC29-4BEF-947D48AE15CF}"/>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1971574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258BCD-F3BC-B941-5863-89B26F1361D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97C5F7FC-716B-A7E9-815E-A429C43FFA3B}"/>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A6B4265-594A-25C1-EF95-AF8E2A08F70B}"/>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5235C046-EB24-71AA-4915-CBCBC9CA2A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D86A3A8-94BC-47D3-127E-6CA3F4F0F6A8}"/>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1851769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66BC6BA-349C-977C-908E-8146E31E274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C25D603-B729-413C-00DB-140B355D19B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98F42EE-1EE0-436A-CD1D-193641184271}"/>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47F2B1AA-3031-C0A1-5336-2609C018DA3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705A9CC-7402-84B9-1E0E-8D2D5845E75E}"/>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360242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60AABD-C41B-983E-1DD9-A876A581748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608B7C2-252A-B10E-325E-865E411C50DF}"/>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7645A3B-B57B-10E6-283D-A32DF5388450}"/>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010414B9-1D2A-07F2-CC1E-30B3ABA54D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E4E1FE9-3F1F-1FCA-4E81-F7FB52CEA4FB}"/>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415392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9B2923-CFE9-C790-7655-8552A216996F}"/>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8F01B32-6929-5696-34C0-2D4462DD04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3D728C3-E806-C59F-BBB0-3DEC7551475B}"/>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F8F7D0F3-1902-EC20-2DDB-C25D4E7F2D8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2A1B74C-62D4-02A3-A6F2-92F46D21E47C}"/>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216710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EE7B80-64BF-6C30-58DF-1F7F1AC0937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849E80B-5DC6-05D0-7A6B-23EED6DBF6E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13B9529-9AFA-22AA-A4B4-72CE4198858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9D869A5-7429-0426-CA50-2170BB51E347}"/>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0E127E6D-6B3B-CB32-9384-7BAD6BA8D66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329B680-E52E-D772-E50F-ECEA903CF76C}"/>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2958074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16C71A-EBA3-196E-B04F-3DB30625B34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EA80E6A-D146-E62D-865B-FD890ED8BC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10254E0-B7EF-C2B8-EEEB-562BE4113544}"/>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7DCB863-4075-746E-3797-2C21D57C85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BC65355C-402E-F854-654D-0BEF3C280C6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12EC8F9-653B-023C-3E25-A332FCA20EA4}"/>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8" name="Tijdelijke aanduiding voor voettekst 7">
            <a:extLst>
              <a:ext uri="{FF2B5EF4-FFF2-40B4-BE49-F238E27FC236}">
                <a16:creationId xmlns:a16="http://schemas.microsoft.com/office/drawing/2014/main" id="{B1C3206F-EA52-A948-96F1-DF947D7A1A3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CB00555-C86E-86B3-53F2-A440AEA8BAD5}"/>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3463104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1BF155-243D-0BB7-1013-D2A0A50902C1}"/>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DB3C409-E88C-1036-F3AD-513E1486F3FD}"/>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4" name="Tijdelijke aanduiding voor voettekst 3">
            <a:extLst>
              <a:ext uri="{FF2B5EF4-FFF2-40B4-BE49-F238E27FC236}">
                <a16:creationId xmlns:a16="http://schemas.microsoft.com/office/drawing/2014/main" id="{A5EC45A0-25C6-D343-4277-B2D2B547F7B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2E54A4-011B-3F26-EE61-1694074011C1}"/>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143135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566AF55-9360-6EF6-D72C-32A925CBC91C}"/>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3" name="Tijdelijke aanduiding voor voettekst 2">
            <a:extLst>
              <a:ext uri="{FF2B5EF4-FFF2-40B4-BE49-F238E27FC236}">
                <a16:creationId xmlns:a16="http://schemas.microsoft.com/office/drawing/2014/main" id="{67BE9CE5-E1E0-8A8E-6090-8228A9A2B534}"/>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89F0C9B-304C-63F8-0F0D-B32D1417BB86}"/>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33910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AD4219-9507-B258-C8B7-E24B2DD9EBD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B02CF2B-B6BB-EFB7-042A-D9F9402A65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AC0407D-211F-2FCC-35B3-0D9C745371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FCC4EAE-A0F8-E53D-379F-37C729CD27E6}"/>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1A3763E3-EEE9-D6A5-17B6-C6CDE12C30D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BCEA155-543D-BF69-FA7B-03E5A33BD1D6}"/>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3612834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2C7183-66C8-9CC4-A4F9-CDB1089F2F4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8C50D94-49B7-F4BA-5010-3733C2BF4F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18A66B2-0711-B278-AC9F-B2A75DF145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E94EF8F-7E2F-45E3-203F-EA5DE271F814}"/>
              </a:ext>
            </a:extLst>
          </p:cNvPr>
          <p:cNvSpPr>
            <a:spLocks noGrp="1"/>
          </p:cNvSpPr>
          <p:nvPr>
            <p:ph type="dt" sz="half" idx="10"/>
          </p:nvPr>
        </p:nvSpPr>
        <p:spPr/>
        <p:txBody>
          <a:bodyPr/>
          <a:lstStyle/>
          <a:p>
            <a:fld id="{30C60E40-FC69-4569-AD12-76929EFFD83F}"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AEC3EBC9-7257-7243-3FD5-EF1D3C826E8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C4F6586-BE33-32CC-BCD5-97158D6F22A1}"/>
              </a:ext>
            </a:extLst>
          </p:cNvPr>
          <p:cNvSpPr>
            <a:spLocks noGrp="1"/>
          </p:cNvSpPr>
          <p:nvPr>
            <p:ph type="sldNum" sz="quarter" idx="12"/>
          </p:nvPr>
        </p:nvSpPr>
        <p:spPr/>
        <p:txBody>
          <a:bodyPr/>
          <a:lstStyle/>
          <a:p>
            <a:fld id="{4146E5DE-94C8-430D-A381-6055892CA2B5}" type="slidenum">
              <a:rPr lang="nl-NL" smtClean="0"/>
              <a:t>‹nr.›</a:t>
            </a:fld>
            <a:endParaRPr lang="nl-NL"/>
          </a:p>
        </p:txBody>
      </p:sp>
    </p:spTree>
    <p:extLst>
      <p:ext uri="{BB962C8B-B14F-4D97-AF65-F5344CB8AC3E}">
        <p14:creationId xmlns:p14="http://schemas.microsoft.com/office/powerpoint/2010/main" val="3900280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DDD386F-E1EE-A68D-A84B-776D024446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6D72C2A-71A0-39AA-C159-C999B078BB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3DB625-044D-A86E-0660-F4838D8862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60E40-FC69-4569-AD12-76929EFFD83F}"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10CB54F2-BC3C-E36E-577D-F90236313D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12AE075-9C2E-6733-BACB-2B22F7CFF5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6E5DE-94C8-430D-A381-6055892CA2B5}" type="slidenum">
              <a:rPr lang="nl-NL" smtClean="0"/>
              <a:t>‹nr.›</a:t>
            </a:fld>
            <a:endParaRPr lang="nl-NL"/>
          </a:p>
        </p:txBody>
      </p:sp>
    </p:spTree>
    <p:extLst>
      <p:ext uri="{BB962C8B-B14F-4D97-AF65-F5344CB8AC3E}">
        <p14:creationId xmlns:p14="http://schemas.microsoft.com/office/powerpoint/2010/main" val="2232893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813CEDE7-B5F4-DEC3-A119-6B6DAAB8356C}"/>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CB283D0-0B4D-9B83-4902-9B8F1E62A450}"/>
              </a:ext>
            </a:extLst>
          </p:cNvPr>
          <p:cNvSpPr txBox="1"/>
          <p:nvPr/>
        </p:nvSpPr>
        <p:spPr>
          <a:xfrm>
            <a:off x="6827520" y="773222"/>
            <a:ext cx="497433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91E8C775-D03A-218F-1AB4-C1F6B80D32C2}"/>
              </a:ext>
            </a:extLst>
          </p:cNvPr>
          <p:cNvSpPr txBox="1"/>
          <p:nvPr/>
        </p:nvSpPr>
        <p:spPr>
          <a:xfrm>
            <a:off x="97536" y="1828723"/>
            <a:ext cx="4681728" cy="658835"/>
          </a:xfrm>
          <a:prstGeom prst="rect">
            <a:avLst/>
          </a:prstGeom>
          <a:noFill/>
        </p:spPr>
        <p:txBody>
          <a:bodyPr wrap="square">
            <a:spAutoFit/>
          </a:bodyPr>
          <a:lstStyle/>
          <a:p>
            <a:pPr marL="113030">
              <a:lnSpc>
                <a:spcPct val="107000"/>
              </a:lnSpc>
              <a:spcAft>
                <a:spcPts val="230"/>
              </a:spcAft>
            </a:pPr>
            <a:r>
              <a:rPr lang="nl-NL" sz="3600" b="1" kern="100" dirty="0">
                <a:solidFill>
                  <a:srgbClr val="000000"/>
                </a:solidFill>
                <a:effectLst/>
                <a:latin typeface="Calibri" panose="020F0502020204030204" pitchFamily="34" charset="0"/>
                <a:ea typeface="Calibri" panose="020F0502020204030204" pitchFamily="34" charset="0"/>
              </a:rPr>
              <a:t>2C Anti Graffiti Coat </a:t>
            </a:r>
            <a:endParaRPr lang="nl-NL" sz="1800" kern="100" dirty="0">
              <a:solidFill>
                <a:srgbClr val="000000"/>
              </a:solidFill>
              <a:effectLst/>
              <a:latin typeface="Calibri" panose="020F0502020204030204" pitchFamily="34" charset="0"/>
              <a:ea typeface="Calibri" panose="020F0502020204030204" pitchFamily="34" charset="0"/>
            </a:endParaRPr>
          </a:p>
        </p:txBody>
      </p:sp>
      <p:sp>
        <p:nvSpPr>
          <p:cNvPr id="12" name="Tekstvak 11">
            <a:extLst>
              <a:ext uri="{FF2B5EF4-FFF2-40B4-BE49-F238E27FC236}">
                <a16:creationId xmlns:a16="http://schemas.microsoft.com/office/drawing/2014/main" id="{524A6D92-CB42-EED1-DC3F-38CCF76B83AB}"/>
              </a:ext>
            </a:extLst>
          </p:cNvPr>
          <p:cNvSpPr txBox="1"/>
          <p:nvPr/>
        </p:nvSpPr>
        <p:spPr>
          <a:xfrm>
            <a:off x="219456" y="2414016"/>
            <a:ext cx="11692128" cy="4029565"/>
          </a:xfrm>
          <a:prstGeom prst="rect">
            <a:avLst/>
          </a:prstGeom>
          <a:noFill/>
        </p:spPr>
        <p:txBody>
          <a:bodyPr wrap="square">
            <a:spAutoFit/>
          </a:bodyPr>
          <a:lstStyle/>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Omschrijving:		 </a:t>
            </a:r>
            <a:r>
              <a:rPr lang="nl-NL" sz="2000" dirty="0">
                <a:solidFill>
                  <a:srgbClr val="000000"/>
                </a:solidFill>
                <a:effectLst/>
                <a:latin typeface="Calibri" panose="020F0502020204030204" pitchFamily="34" charset="0"/>
                <a:ea typeface="Calibri" panose="020F0502020204030204" pitchFamily="34" charset="0"/>
              </a:rPr>
              <a:t>2C Anti Graffiti Coat is een transparante 2-componenten </a:t>
            </a:r>
            <a:r>
              <a:rPr lang="nl-NL" sz="2000" dirty="0" err="1">
                <a:solidFill>
                  <a:srgbClr val="000000"/>
                </a:solidFill>
                <a:effectLst/>
                <a:latin typeface="Calibri" panose="020F0502020204030204" pitchFamily="34" charset="0"/>
                <a:ea typeface="Calibri" panose="020F0502020204030204" pitchFamily="34" charset="0"/>
              </a:rPr>
              <a:t>polysiloxan</a:t>
            </a:r>
            <a:r>
              <a:rPr lang="nl-NL" sz="2000" dirty="0">
                <a:solidFill>
                  <a:srgbClr val="000000"/>
                </a:solidFill>
                <a:effectLst/>
                <a:latin typeface="Calibri" panose="020F0502020204030204" pitchFamily="34" charset="0"/>
                <a:ea typeface="Calibri" panose="020F0502020204030204" pitchFamily="34" charset="0"/>
              </a:rPr>
              <a:t>-epoxy coating. 			 De op nanotechnologie gebaseerde coating is een 1-laags systeem welke in één 			 arbeidsgang wordt aangebracht.</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Gebruiksdoel:		 </a:t>
            </a:r>
            <a:r>
              <a:rPr lang="nl-NL" sz="2000" dirty="0">
                <a:solidFill>
                  <a:srgbClr val="000000"/>
                </a:solidFill>
                <a:effectLst/>
                <a:latin typeface="Calibri" panose="020F0502020204030204" pitchFamily="34" charset="0"/>
                <a:ea typeface="Calibri" panose="020F0502020204030204" pitchFamily="34" charset="0"/>
              </a:rPr>
              <a:t>2C Anti Graffiti Coat wordt gebruikt voor het coaten van oppervlakken welke door 			de jaren onderhevig zijn geweest aan vervuiling en/of verkleuring.</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Toepassingen:		 </a:t>
            </a:r>
            <a:r>
              <a:rPr lang="nl-NL" sz="2000" kern="100" dirty="0">
                <a:solidFill>
                  <a:srgbClr val="000000"/>
                </a:solidFill>
                <a:effectLst/>
                <a:latin typeface="Calibri" panose="020F0502020204030204" pitchFamily="34" charset="0"/>
                <a:ea typeface="Calibri" panose="020F0502020204030204" pitchFamily="34" charset="0"/>
              </a:rPr>
              <a:t>Aluminium gevel beplating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Gepoedercoate</a:t>
            </a:r>
            <a:r>
              <a:rPr lang="nl-NL" sz="2000" kern="100" dirty="0">
                <a:solidFill>
                  <a:srgbClr val="000000"/>
                </a:solidFill>
                <a:effectLst/>
                <a:latin typeface="Calibri" panose="020F0502020204030204" pitchFamily="34" charset="0"/>
                <a:ea typeface="Calibri" panose="020F0502020204030204" pitchFamily="34" charset="0"/>
              </a:rPr>
              <a:t> oppervlakken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Stalen ondergronden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Trespa</a:t>
            </a:r>
            <a:r>
              <a:rPr lang="nl-NL" sz="2000" kern="100" dirty="0">
                <a:solidFill>
                  <a:srgbClr val="000000"/>
                </a:solidFill>
                <a:effectLst/>
                <a:latin typeface="Calibri" panose="020F0502020204030204" pitchFamily="34" charset="0"/>
                <a:ea typeface="Calibri" panose="020F0502020204030204" pitchFamily="34" charset="0"/>
              </a:rPr>
              <a:t> gevelbeplating</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Beton en Natuursteen elementen</a:t>
            </a:r>
            <a:endParaRPr lang="nl-NL" sz="20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4700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98C2C579-6C2A-DBF5-7EDC-A731045EB316}"/>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2240258D-C5C8-0A74-CFB7-B5005D7398FC}"/>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401C9CCD-BA63-D91E-7A7C-EF02204C0854}"/>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8" name="Tekstvak 7">
            <a:extLst>
              <a:ext uri="{FF2B5EF4-FFF2-40B4-BE49-F238E27FC236}">
                <a16:creationId xmlns:a16="http://schemas.microsoft.com/office/drawing/2014/main" id="{908168F9-4426-F728-47B3-FC9DA93E291B}"/>
              </a:ext>
            </a:extLst>
          </p:cNvPr>
          <p:cNvSpPr txBox="1"/>
          <p:nvPr/>
        </p:nvSpPr>
        <p:spPr>
          <a:xfrm>
            <a:off x="146304" y="2476176"/>
            <a:ext cx="11618976" cy="4310347"/>
          </a:xfrm>
          <a:prstGeom prst="rect">
            <a:avLst/>
          </a:prstGeom>
          <a:noFill/>
        </p:spPr>
        <p:txBody>
          <a:bodyPr wrap="square">
            <a:spAutoFit/>
          </a:bodyPr>
          <a:lstStyle/>
          <a:p>
            <a:pPr indent="3175">
              <a:lnSpc>
                <a:spcPct val="9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Voornaamste kenmerken:  	</a:t>
            </a:r>
            <a:r>
              <a:rPr lang="nl-NL" sz="2000" kern="100" dirty="0">
                <a:solidFill>
                  <a:srgbClr val="000000"/>
                </a:solidFill>
                <a:latin typeface="Calibri" panose="020F0502020204030204" pitchFamily="34" charset="0"/>
                <a:ea typeface="Calibri" panose="020F0502020204030204" pitchFamily="34" charset="0"/>
              </a:rPr>
              <a:t>Verkleurde onderdelen krijgen in de meeste gevallen hun originele kleur 				terug. De aangebrachte </a:t>
            </a:r>
            <a:r>
              <a:rPr lang="nl-NL" sz="2000" kern="100" dirty="0" err="1">
                <a:solidFill>
                  <a:srgbClr val="000000"/>
                </a:solidFill>
                <a:latin typeface="Calibri" panose="020F0502020204030204" pitchFamily="34" charset="0"/>
                <a:ea typeface="Calibri" panose="020F0502020204030204" pitchFamily="34" charset="0"/>
              </a:rPr>
              <a:t>nano</a:t>
            </a:r>
            <a:r>
              <a:rPr lang="nl-NL" sz="2000" kern="100" dirty="0">
                <a:solidFill>
                  <a:srgbClr val="000000"/>
                </a:solidFill>
                <a:latin typeface="Calibri" panose="020F0502020204030204" pitchFamily="34" charset="0"/>
                <a:ea typeface="Calibri" panose="020F0502020204030204" pitchFamily="34" charset="0"/>
              </a:rPr>
              <a:t> laag geeft een zeer langdurige bescherming 				tegen vervuiling (10 jaar) Beschermt langdurig tegen verwering door UV en 				weersinvloeden.				</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Behoudt langdurig zijn glans.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Vuil hecht zich niet meer aan de ondergrond en is eenvoudig te 					verwijderen.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Product is siliconen vrij.</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t>
            </a:r>
            <a:r>
              <a:rPr lang="nl-NL" sz="2000" dirty="0" err="1">
                <a:solidFill>
                  <a:srgbClr val="000000"/>
                </a:solidFill>
                <a:latin typeface="Calibri" panose="020F0502020204030204" pitchFamily="34" charset="0"/>
                <a:ea typeface="Calibri" panose="020F0502020204030204" pitchFamily="34" charset="0"/>
              </a:rPr>
              <a:t>Corrosieviteits</a:t>
            </a:r>
            <a:r>
              <a:rPr lang="nl-NL" sz="2000" dirty="0">
                <a:solidFill>
                  <a:srgbClr val="000000"/>
                </a:solidFill>
                <a:latin typeface="Calibri" panose="020F0502020204030204" pitchFamily="34" charset="0"/>
                <a:ea typeface="Calibri" panose="020F0502020204030204" pitchFamily="34" charset="0"/>
              </a:rPr>
              <a:t> categorie C2 hoog volgens ISO 12944-6. </a:t>
            </a:r>
            <a:endParaRPr lang="nl-NL" sz="2000" b="1" kern="100" dirty="0">
              <a:solidFill>
                <a:srgbClr val="000000"/>
              </a:solidFill>
              <a:latin typeface="Calibri" panose="020F0502020204030204" pitchFamily="34" charset="0"/>
              <a:ea typeface="Calibri" panose="020F0502020204030204" pitchFamily="34" charset="0"/>
            </a:endParaRPr>
          </a:p>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het verwijderen van eventuele aanslag en/of vetten raden wij de 					volgende stappen aan te volgen.</a:t>
            </a:r>
            <a:br>
              <a:rPr lang="nl-NL" sz="2000" dirty="0">
                <a:solidFill>
                  <a:srgbClr val="000000"/>
                </a:solidFill>
                <a:effectLst/>
                <a:latin typeface="Calibri" panose="020F0502020204030204" pitchFamily="34" charset="0"/>
                <a:ea typeface="Calibri" panose="020F0502020204030204" pitchFamily="34" charset="0"/>
              </a:rPr>
            </a:br>
            <a:endParaRPr lang="nl-NL" sz="28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4972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1C768-26E2-2D22-3FE7-17C3C65D7F10}"/>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2B1D0391-6B1C-FE9B-4526-C63009227775}"/>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46F0FE73-0790-103E-CA8B-97107A6446BA}"/>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EA48754C-AD34-E6F3-9853-264B0AAED8A0}"/>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0FC4D156-E224-8281-652C-D1F7D62928A1}"/>
              </a:ext>
            </a:extLst>
          </p:cNvPr>
          <p:cNvSpPr txBox="1"/>
          <p:nvPr/>
        </p:nvSpPr>
        <p:spPr>
          <a:xfrm>
            <a:off x="268224" y="2494998"/>
            <a:ext cx="11679936" cy="4101379"/>
          </a:xfrm>
          <a:prstGeom prst="rect">
            <a:avLst/>
          </a:prstGeom>
          <a:noFill/>
        </p:spPr>
        <p:txBody>
          <a:bodyPr wrap="square">
            <a:spAutoFit/>
          </a:bodyPr>
          <a:lstStyle/>
          <a:p>
            <a:pPr marL="3175">
              <a:lnSpc>
                <a:spcPct val="107000"/>
              </a:lnSpc>
              <a:spcAft>
                <a:spcPts val="800"/>
              </a:spcAft>
              <a:buNone/>
            </a:pPr>
            <a:r>
              <a:rPr lang="nl-NL" sz="2000" b="1" dirty="0">
                <a:solidFill>
                  <a:srgbClr val="000000"/>
                </a:solidFill>
                <a:effectLst/>
                <a:latin typeface="Calibri" panose="020F0502020204030204" pitchFamily="34" charset="0"/>
                <a:ea typeface="Calibri" panose="020F0502020204030204" pitchFamily="34" charset="0"/>
              </a:rPr>
              <a:t>Reinigen:</a:t>
            </a:r>
            <a:r>
              <a:rPr lang="nl-NL" sz="2000" b="1"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Cleaner schudden voor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Aanbrengen door middel van sproeien.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Reinigen met de </a:t>
            </a:r>
            <a:r>
              <a:rPr lang="nl-NL" sz="2000" kern="100" dirty="0" err="1">
                <a:solidFill>
                  <a:srgbClr val="000000"/>
                </a:solidFill>
                <a:effectLst/>
                <a:latin typeface="Calibri" panose="020F0502020204030204" pitchFamily="34" charset="0"/>
                <a:ea typeface="Calibri" panose="020F0502020204030204" pitchFamily="34" charset="0"/>
              </a:rPr>
              <a:t>nano</a:t>
            </a:r>
            <a:r>
              <a:rPr lang="nl-NL" sz="2000" kern="100" dirty="0">
                <a:solidFill>
                  <a:srgbClr val="000000"/>
                </a:solidFill>
                <a:effectLst/>
                <a:latin typeface="Calibri" panose="020F0502020204030204" pitchFamily="34" charset="0"/>
                <a:ea typeface="Calibri" panose="020F0502020204030204" pitchFamily="34" charset="0"/>
              </a:rPr>
              <a:t> microvezeldoek of een zachte doek, spons of  borstel.</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Eventueel naspoelen met water en bij grote oppervlakken met ruitenwisser </a:t>
            </a:r>
            <a:r>
              <a:rPr lang="nl-NL" sz="2000" kern="100" dirty="0">
                <a:solidFill>
                  <a:srgbClr val="000000"/>
                </a:solidFill>
                <a:latin typeface="Calibri" panose="020F0502020204030204" pitchFamily="34" charset="0"/>
                <a:ea typeface="Calibri" panose="020F0502020204030204" pitchFamily="34" charset="0"/>
              </a:rPr>
              <a:t>droogtrekken.</a:t>
            </a: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extra reinigingsinformatie raadpl</a:t>
            </a:r>
            <a:r>
              <a:rPr lang="nl-NL" sz="2000" dirty="0">
                <a:solidFill>
                  <a:srgbClr val="000000"/>
                </a:solidFill>
                <a:effectLst/>
                <a:latin typeface="Arial" panose="020B0604020202020204" pitchFamily="34" charset="0"/>
                <a:ea typeface="Arial" panose="020B0604020202020204" pitchFamily="34" charset="0"/>
              </a:rPr>
              <a:t>eeg het productblad “ Cleaner.” </a:t>
            </a:r>
          </a:p>
          <a:p>
            <a:pPr marL="635" marR="67945" algn="just">
              <a:lnSpc>
                <a:spcPct val="102000"/>
              </a:lnSpc>
              <a:spcAft>
                <a:spcPts val="10"/>
              </a:spcAft>
              <a:buNone/>
            </a:pPr>
            <a:r>
              <a:rPr lang="nl-NL" sz="2000" b="1" kern="100" dirty="0">
                <a:solidFill>
                  <a:srgbClr val="000000"/>
                </a:solidFill>
                <a:effectLst/>
                <a:latin typeface="Calibri" panose="020F0502020204030204" pitchFamily="34" charset="0"/>
                <a:ea typeface="Calibri" panose="020F0502020204030204" pitchFamily="34" charset="0"/>
              </a:rPr>
              <a:t>Aanbrengen: 	</a:t>
            </a:r>
            <a:r>
              <a:rPr lang="nl-NL" sz="2000" kern="100" dirty="0">
                <a:solidFill>
                  <a:srgbClr val="000000"/>
                </a:solidFill>
                <a:effectLst/>
                <a:latin typeface="Calibri" panose="020F0502020204030204" pitchFamily="34" charset="0"/>
                <a:ea typeface="Calibri" panose="020F0502020204030204" pitchFamily="34" charset="0"/>
              </a:rPr>
              <a:t>Na droging 2C Anti Graffiti Coat aanbrengen bij voorkeur spuiten met XVLP spuit in een natte 		laagdikte van c.a. 20 tot </a:t>
            </a:r>
            <a:r>
              <a:rPr lang="nl-NL" sz="2000" kern="100" dirty="0">
                <a:solidFill>
                  <a:srgbClr val="000000"/>
                </a:solidFill>
                <a:effectLst/>
                <a:latin typeface="Arial" panose="020B0604020202020204" pitchFamily="34" charset="0"/>
                <a:ea typeface="Arial" panose="020B0604020202020204" pitchFamily="34" charset="0"/>
              </a:rPr>
              <a:t>25 μm / 5</a:t>
            </a:r>
            <a:r>
              <a:rPr lang="nl-NL" sz="2000" kern="100" dirty="0">
                <a:solidFill>
                  <a:srgbClr val="000000"/>
                </a:solidFill>
                <a:effectLst/>
                <a:latin typeface="Calibri" panose="020F0502020204030204" pitchFamily="34" charset="0"/>
                <a:ea typeface="Calibri" panose="020F0502020204030204" pitchFamily="34" charset="0"/>
              </a:rPr>
              <a:t>-</a:t>
            </a:r>
            <a:r>
              <a:rPr lang="nl-NL" sz="2000" kern="100" dirty="0">
                <a:solidFill>
                  <a:srgbClr val="000000"/>
                </a:solidFill>
                <a:effectLst/>
                <a:latin typeface="Arial" panose="020B0604020202020204" pitchFamily="34" charset="0"/>
                <a:ea typeface="Arial" panose="020B0604020202020204" pitchFamily="34" charset="0"/>
              </a:rPr>
              <a:t>15 μm droge laagdikte</a:t>
            </a:r>
            <a:r>
              <a:rPr lang="nl-NL" sz="2000" kern="100" dirty="0">
                <a:solidFill>
                  <a:srgbClr val="000000"/>
                </a:solidFill>
                <a:effectLst/>
                <a:latin typeface="Calibri" panose="020F0502020204030204" pitchFamily="34" charset="0"/>
                <a:ea typeface="Calibri" panose="020F0502020204030204" pitchFamily="34" charset="0"/>
              </a:rPr>
              <a:t>. </a:t>
            </a:r>
          </a:p>
          <a:p>
            <a:pPr marL="381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Mengverhouding:</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Basis: verharder = 3:1 (voorbeeld 30 volumedelen basis + 10 volumedelen verharder)</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Basisbestanddeel + verharder samenvoegen, goed mengen en c.a. 20 minuten laten staan. 		Met kwast, roller of verfspuit aanbrengen. Maximaal 5% verdunnen met </a:t>
            </a:r>
            <a:r>
              <a:rPr lang="nl-NL" sz="2000" kern="100" dirty="0" err="1">
                <a:solidFill>
                  <a:srgbClr val="000000"/>
                </a:solidFill>
                <a:effectLst/>
                <a:latin typeface="Calibri" panose="020F0502020204030204" pitchFamily="34" charset="0"/>
                <a:ea typeface="Calibri" panose="020F0502020204030204" pitchFamily="34" charset="0"/>
              </a:rPr>
              <a:t>butanol</a:t>
            </a:r>
            <a:r>
              <a:rPr lang="nl-NL" sz="2000" kern="100" dirty="0">
                <a:solidFill>
                  <a:srgbClr val="000000"/>
                </a:solidFill>
                <a:effectLst/>
                <a:latin typeface="Calibri" panose="020F0502020204030204" pitchFamily="34" charset="0"/>
                <a:ea typeface="Calibri" panose="020F0502020204030204" pitchFamily="34" charset="0"/>
              </a:rPr>
              <a:t>.</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endParaRPr lang="nl-NL" sz="1600" b="1"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23623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343D8-1246-3A66-A982-704E136DA653}"/>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5D1082F4-9E44-9BD8-047D-091ACDBD99F0}"/>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B92CCDB3-9198-F603-D96A-5F8C18C7A895}"/>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FED065CA-4D03-A91A-51A8-B689DB6EEEC6}"/>
              </a:ext>
            </a:extLst>
          </p:cNvPr>
          <p:cNvSpPr txBox="1"/>
          <p:nvPr/>
        </p:nvSpPr>
        <p:spPr>
          <a:xfrm>
            <a:off x="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6234AD9F-86E7-9C4C-A4A8-BA1CD95809F5}"/>
              </a:ext>
            </a:extLst>
          </p:cNvPr>
          <p:cNvSpPr txBox="1"/>
          <p:nvPr/>
        </p:nvSpPr>
        <p:spPr>
          <a:xfrm>
            <a:off x="158496" y="2394008"/>
            <a:ext cx="12033504" cy="4093428"/>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Aanbrengen:</a:t>
            </a:r>
            <a:r>
              <a:rPr lang="nl-NL" sz="2000" dirty="0">
                <a:solidFill>
                  <a:srgbClr val="000000"/>
                </a:solidFill>
                <a:latin typeface="Calibri" panose="020F0502020204030204" pitchFamily="34" charset="0"/>
                <a:ea typeface="Calibri" panose="020F0502020204030204" pitchFamily="34" charset="0"/>
              </a:rPr>
              <a:t> 		</a:t>
            </a:r>
            <a: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De temperatuur van het mengsel van basiscomponent en verharder dient bij voorkeur 			boven 15°C te zijn, bij lagere temperaturen zal er verdunner moeten worden 				toegevoegd om de juiste applicatieviscositeit te verkrijgen. Te veel verdunner resulteert 			in een verhoogd risico op zakkers en vertraagt de uitharding. Verdunner na het mengen 			van de componenten toevoegen.</a:t>
            </a:r>
            <a:b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b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dirty="0">
                <a:solidFill>
                  <a:srgbClr val="000000"/>
                </a:solidFill>
                <a:effectLst/>
                <a:latin typeface="Calibri" panose="020F0502020204030204" pitchFamily="34" charset="0"/>
                <a:ea typeface="Calibri" panose="020F0502020204030204" pitchFamily="34" charset="0"/>
              </a:rPr>
              <a:t>Behandelde oppervlakken kunnen het beste gereinigd worden met een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 microvezeldoek en Conditioner van Pattycoatings of een milde reiniger waaraan geen 		            	schuurmiddelen, zuren en/of biocides zijn toegevoegd. Voor een </a:t>
            </a:r>
            <a:r>
              <a:rPr lang="nl-NL" sz="2000" dirty="0" err="1">
                <a:solidFill>
                  <a:srgbClr val="000000"/>
                </a:solidFill>
                <a:effectLst/>
                <a:latin typeface="Calibri" panose="020F0502020204030204" pitchFamily="34" charset="0"/>
                <a:ea typeface="Calibri" panose="020F0502020204030204" pitchFamily="34" charset="0"/>
              </a:rPr>
              <a:t>streeploos</a:t>
            </a:r>
            <a:r>
              <a:rPr lang="nl-NL" sz="2000" dirty="0">
                <a:solidFill>
                  <a:srgbClr val="000000"/>
                </a:solidFill>
                <a:effectLst/>
                <a:latin typeface="Calibri" panose="020F0502020204030204" pitchFamily="34" charset="0"/>
                <a:ea typeface="Calibri" panose="020F0502020204030204" pitchFamily="34" charset="0"/>
              </a:rPr>
              <a:t> resultaat 			kan deze reiniger het best worden verdund met osmose (kalkvrij water). </a:t>
            </a:r>
          </a:p>
          <a:p>
            <a:endParaRPr lang="nl-NL" sz="2000" dirty="0">
              <a:solidFill>
                <a:srgbClr val="000000"/>
              </a:solidFill>
              <a:latin typeface="Calibri" panose="020F0502020204030204" pitchFamily="34" charset="0"/>
              <a:ea typeface="Calibri" panose="020F0502020204030204" pitchFamily="34" charset="0"/>
            </a:endParaRPr>
          </a:p>
          <a:p>
            <a:endParaRPr lang="nl-NL" sz="2000" dirty="0">
              <a:solidFill>
                <a:srgbClr val="000000"/>
              </a:solidFill>
              <a:latin typeface="Calibri" panose="020F0502020204030204" pitchFamily="34" charset="0"/>
              <a:ea typeface="Calibri" panose="020F0502020204030204" pitchFamily="34" charset="0"/>
            </a:endParaRPr>
          </a:p>
          <a:p>
            <a:endParaRPr lang="nl-NL" sz="20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02837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41F02-C2C1-3234-3D92-175ADB66173E}"/>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C565B4B9-897F-4DAB-4875-3306EBFB0071}"/>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11F75E89-0D10-6567-6E91-876FF6E36527}"/>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03DF2EA8-0AC9-A5B0-CD17-1E61D7F986E7}"/>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A62E8D0F-3518-FF72-43E5-A50C0FE6074F}"/>
              </a:ext>
            </a:extLst>
          </p:cNvPr>
          <p:cNvSpPr txBox="1"/>
          <p:nvPr/>
        </p:nvSpPr>
        <p:spPr>
          <a:xfrm>
            <a:off x="109728" y="2427408"/>
            <a:ext cx="11935968" cy="4029565"/>
          </a:xfrm>
          <a:prstGeom prst="rect">
            <a:avLst/>
          </a:prstGeom>
          <a:noFill/>
        </p:spPr>
        <p:txBody>
          <a:bodyPr wrap="square">
            <a:spAutoFit/>
          </a:bodyPr>
          <a:lstStyle/>
          <a:p>
            <a:pPr>
              <a:lnSpc>
                <a:spcPct val="107000"/>
              </a:lnSpc>
              <a:spcAft>
                <a:spcPts val="800"/>
              </a:spcAft>
              <a:buNone/>
              <a:tabLst>
                <a:tab pos="1742440" algn="ctr"/>
              </a:tabLst>
            </a:pPr>
            <a:r>
              <a:rPr lang="nl-NL" sz="2000" b="1" kern="100" dirty="0">
                <a:solidFill>
                  <a:srgbClr val="000000"/>
                </a:solidFill>
                <a:effectLst/>
                <a:latin typeface="Calibri" panose="020F0502020204030204" pitchFamily="34" charset="0"/>
                <a:ea typeface="Calibri" panose="020F0502020204030204" pitchFamily="34" charset="0"/>
              </a:rPr>
              <a:t>Verwerkingstijden:	</a:t>
            </a:r>
            <a:r>
              <a:rPr lang="nl-NL" sz="2000" kern="100" dirty="0">
                <a:solidFill>
                  <a:srgbClr val="000000"/>
                </a:solidFill>
                <a:effectLst/>
                <a:latin typeface="Calibri" panose="020F0502020204030204" pitchFamily="34" charset="0"/>
                <a:ea typeface="Calibri" panose="020F0502020204030204" pitchFamily="34" charset="0"/>
              </a:rPr>
              <a:t>Inductietijd 	  : c.a. 20 min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Verwerkingstijd 	  : 4 uur bij 23°C / 55% relatieve vochtigheid</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Stofdroog</a:t>
            </a:r>
            <a:r>
              <a:rPr lang="nl-NL" sz="2000" kern="100" dirty="0">
                <a:solidFill>
                  <a:srgbClr val="000000"/>
                </a:solidFill>
                <a:effectLst/>
                <a:latin typeface="Calibri" panose="020F0502020204030204" pitchFamily="34" charset="0"/>
                <a:ea typeface="Calibri" panose="020F0502020204030204" pitchFamily="34" charset="0"/>
              </a:rPr>
              <a:t> 	  : 90 minuten bij 23°C / 55</a:t>
            </a:r>
            <a:r>
              <a:rPr lang="nl-NL" sz="2000" kern="100" dirty="0">
                <a:solidFill>
                  <a:srgbClr val="000000"/>
                </a:solidFill>
                <a:latin typeface="Calibri" panose="020F0502020204030204" pitchFamily="34" charset="0"/>
                <a:ea typeface="Calibri" panose="020F0502020204030204" pitchFamily="34" charset="0"/>
              </a:rPr>
              <a:t>% relatieve vochtigheid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Doorgedroogd</a:t>
            </a:r>
            <a:r>
              <a:rPr lang="nl-NL" sz="2000" kern="100" dirty="0">
                <a:solidFill>
                  <a:srgbClr val="000000"/>
                </a:solidFill>
                <a:effectLst/>
                <a:latin typeface="Calibri" panose="020F0502020204030204" pitchFamily="34" charset="0"/>
                <a:ea typeface="Calibri" panose="020F0502020204030204" pitchFamily="34" charset="0"/>
              </a:rPr>
              <a:t> 	  : 6 uur</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Volledig uitgehard : 48 uur</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br>
              <a:rPr lang="nl-NL" sz="2000" dirty="0">
                <a:solidFill>
                  <a:srgbClr val="000000"/>
                </a:solidFill>
                <a:effectLst/>
                <a:latin typeface="Calibri" panose="020F0502020204030204" pitchFamily="34" charset="0"/>
                <a:ea typeface="Calibri" panose="020F0502020204030204" pitchFamily="34" charset="0"/>
              </a:rPr>
            </a:br>
            <a:r>
              <a:rPr lang="nl-NL" sz="2000" b="1" dirty="0">
                <a:solidFill>
                  <a:srgbClr val="000000"/>
                </a:solidFill>
                <a:effectLst/>
                <a:latin typeface="Calibri" panose="020F0502020204030204" pitchFamily="34" charset="0"/>
                <a:ea typeface="Calibri" panose="020F0502020204030204" pitchFamily="34" charset="0"/>
              </a:rPr>
              <a:t>Applicatiemiddel:	</a:t>
            </a:r>
            <a:r>
              <a:rPr lang="nl-NL" sz="2000" dirty="0">
                <a:solidFill>
                  <a:srgbClr val="000000"/>
                </a:solidFill>
                <a:effectLst/>
                <a:latin typeface="Calibri" panose="020F0502020204030204" pitchFamily="34" charset="0"/>
                <a:ea typeface="Calibri" panose="020F0502020204030204" pitchFamily="34" charset="0"/>
              </a:rPr>
              <a:t>Aanbevolen rol: Nanocoat </a:t>
            </a:r>
            <a:r>
              <a:rPr lang="nl-NL" sz="2000" dirty="0" err="1">
                <a:solidFill>
                  <a:srgbClr val="000000"/>
                </a:solidFill>
                <a:effectLst/>
                <a:latin typeface="Calibri" panose="020F0502020204030204" pitchFamily="34" charset="0"/>
                <a:ea typeface="Calibri" panose="020F0502020204030204" pitchFamily="34" charset="0"/>
              </a:rPr>
              <a:t>lakrol</a:t>
            </a:r>
            <a:r>
              <a:rPr lang="nl-NL" sz="2000" dirty="0">
                <a:solidFill>
                  <a:srgbClr val="000000"/>
                </a:solidFill>
                <a:effectLst/>
                <a:latin typeface="Calibri" panose="020F0502020204030204" pitchFamily="34" charset="0"/>
                <a:ea typeface="Calibri" panose="020F0502020204030204" pitchFamily="34" charset="0"/>
              </a:rPr>
              <a:t> of een </a:t>
            </a:r>
            <a:r>
              <a:rPr lang="nl-NL" sz="2000" dirty="0" err="1">
                <a:solidFill>
                  <a:srgbClr val="000000"/>
                </a:solidFill>
                <a:effectLst/>
                <a:latin typeface="Calibri" panose="020F0502020204030204" pitchFamily="34" charset="0"/>
                <a:ea typeface="Calibri" panose="020F0502020204030204" pitchFamily="34" charset="0"/>
              </a:rPr>
              <a:t>lakrol</a:t>
            </a:r>
            <a:r>
              <a:rPr lang="nl-NL" sz="2000" dirty="0">
                <a:solidFill>
                  <a:srgbClr val="000000"/>
                </a:solidFill>
                <a:effectLst/>
                <a:latin typeface="Calibri" panose="020F0502020204030204" pitchFamily="34" charset="0"/>
                <a:ea typeface="Calibri" panose="020F0502020204030204" pitchFamily="34" charset="0"/>
              </a:rPr>
              <a:t> van polyesterschuim</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dirty="0">
                <a:solidFill>
                  <a:srgbClr val="000000"/>
                </a:solidFill>
                <a:effectLst/>
                <a:latin typeface="Calibri" panose="020F0502020204030204" pitchFamily="34" charset="0"/>
                <a:ea typeface="Calibri" panose="020F0502020204030204" pitchFamily="34" charset="0"/>
              </a:rPr>
              <a:t>XVLP spuit apparatuur:	</a:t>
            </a:r>
            <a:r>
              <a:rPr lang="nl-NL" sz="2000" dirty="0">
                <a:solidFill>
                  <a:srgbClr val="000000"/>
                </a:solidFill>
                <a:effectLst/>
                <a:latin typeface="Calibri" panose="020F0502020204030204" pitchFamily="34" charset="0"/>
                <a:ea typeface="Calibri" panose="020F0502020204030204" pitchFamily="34" charset="0"/>
              </a:rPr>
              <a:t>Verdunnen 	         : 0-5 vol.% </a:t>
            </a:r>
            <a:r>
              <a:rPr lang="nl-NL" sz="2000" dirty="0" err="1">
                <a:solidFill>
                  <a:srgbClr val="000000"/>
                </a:solidFill>
                <a:effectLst/>
                <a:latin typeface="Calibri" panose="020F0502020204030204" pitchFamily="34" charset="0"/>
                <a:ea typeface="Calibri" panose="020F0502020204030204" pitchFamily="34" charset="0"/>
              </a:rPr>
              <a:t>butanol</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Spuitopening 	         : stand 5</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Luchtvolume 	         : 50 tot 70%</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Reiniging gereedschap : </a:t>
            </a:r>
            <a:r>
              <a:rPr lang="nl-NL" sz="2000" dirty="0" err="1">
                <a:solidFill>
                  <a:srgbClr val="000000"/>
                </a:solidFill>
                <a:effectLst/>
                <a:latin typeface="Calibri" panose="020F0502020204030204" pitchFamily="34" charset="0"/>
                <a:ea typeface="Calibri" panose="020F0502020204030204" pitchFamily="34" charset="0"/>
              </a:rPr>
              <a:t>butanol</a:t>
            </a:r>
            <a:r>
              <a:rPr lang="nl-NL" sz="2000" dirty="0">
                <a:solidFill>
                  <a:srgbClr val="000000"/>
                </a:solidFill>
                <a:effectLst/>
                <a:latin typeface="Calibri" panose="020F0502020204030204" pitchFamily="34" charset="0"/>
                <a:ea typeface="Calibri" panose="020F0502020204030204" pitchFamily="34" charset="0"/>
              </a:rPr>
              <a:t>  </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71965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A6EBF-9262-E909-0360-4424A35DA436}"/>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F996D2A9-DC33-D3D9-48B5-F4FF40B2A245}"/>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495AD909-235B-3631-2C0F-2F9C3B4CF4D9}"/>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05C99F23-2862-6E7D-0B66-6E34B8BE4DB1}"/>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4D1FDDFB-DE4D-8441-48E6-A9653AF5962B}"/>
              </a:ext>
            </a:extLst>
          </p:cNvPr>
          <p:cNvSpPr txBox="1"/>
          <p:nvPr/>
        </p:nvSpPr>
        <p:spPr>
          <a:xfrm>
            <a:off x="97536" y="2439600"/>
            <a:ext cx="11838432" cy="4137095"/>
          </a:xfrm>
          <a:prstGeom prst="rect">
            <a:avLst/>
          </a:prstGeom>
          <a:noFill/>
        </p:spPr>
        <p:txBody>
          <a:bodyPr wrap="square">
            <a:spAutoFit/>
          </a:bodyPr>
          <a:lstStyle/>
          <a:p>
            <a:pPr marL="113030">
              <a:lnSpc>
                <a:spcPct val="107000"/>
              </a:lnSpc>
              <a:spcAft>
                <a:spcPts val="800"/>
              </a:spcAft>
            </a:pPr>
            <a:r>
              <a:rPr lang="nl-NL" b="1" kern="100" dirty="0">
                <a:solidFill>
                  <a:srgbClr val="000000"/>
                </a:solidFill>
                <a:latin typeface="Calibri" panose="020F0502020204030204" pitchFamily="34" charset="0"/>
                <a:ea typeface="Calibri" panose="020F0502020204030204" pitchFamily="34" charset="0"/>
              </a:rPr>
              <a:t>K</a:t>
            </a:r>
            <a:r>
              <a:rPr lang="nl-NL" sz="1800" b="1" kern="100" dirty="0">
                <a:solidFill>
                  <a:srgbClr val="000000"/>
                </a:solidFill>
                <a:effectLst/>
                <a:latin typeface="Calibri" panose="020F0502020204030204" pitchFamily="34" charset="0"/>
                <a:ea typeface="Calibri" panose="020F0502020204030204" pitchFamily="34" charset="0"/>
              </a:rPr>
              <a:t>leur en glans</a:t>
            </a:r>
            <a:r>
              <a:rPr lang="nl-NL" b="1" kern="100" dirty="0">
                <a:solidFill>
                  <a:srgbClr val="000000"/>
                </a:solidFill>
                <a:latin typeface="Calibri" panose="020F0502020204030204" pitchFamily="34" charset="0"/>
                <a:ea typeface="Calibri" panose="020F0502020204030204" pitchFamily="34" charset="0"/>
              </a:rPr>
              <a:t>:		</a:t>
            </a:r>
            <a:r>
              <a:rPr lang="nl-NL" dirty="0">
                <a:solidFill>
                  <a:srgbClr val="000000"/>
                </a:solidFill>
                <a:latin typeface="Calibri" panose="020F0502020204030204" pitchFamily="34" charset="0"/>
                <a:ea typeface="Calibri" panose="020F0502020204030204" pitchFamily="34" charset="0"/>
              </a:rPr>
              <a:t>Transparant. Droogt kleurloos op. Zichtbaar, zijdeglans. </a:t>
            </a:r>
            <a:endParaRPr lang="nl-NL" b="1" kern="100" dirty="0">
              <a:solidFill>
                <a:srgbClr val="000000"/>
              </a:solidFill>
              <a:latin typeface="Calibri" panose="020F0502020204030204" pitchFamily="34" charset="0"/>
              <a:ea typeface="Calibri" panose="020F0502020204030204" pitchFamily="34" charset="0"/>
            </a:endParaRPr>
          </a:p>
          <a:p>
            <a:pPr marL="3810">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  Verpakking:		 </a:t>
            </a:r>
            <a:r>
              <a:rPr lang="nl-NL" sz="1800" dirty="0">
                <a:solidFill>
                  <a:srgbClr val="000000"/>
                </a:solidFill>
                <a:effectLst/>
                <a:latin typeface="Calibri" panose="020F0502020204030204" pitchFamily="34" charset="0"/>
                <a:ea typeface="Calibri" panose="020F0502020204030204" pitchFamily="34" charset="0"/>
              </a:rPr>
              <a:t>Fles van 250 ml component A en 750 ml component B</a:t>
            </a:r>
            <a:br>
              <a:rPr lang="nl-NL" sz="1800" dirty="0">
                <a:solidFill>
                  <a:srgbClr val="000000"/>
                </a:solidFill>
                <a:effectLst/>
                <a:latin typeface="Calibri" panose="020F0502020204030204" pitchFamily="34" charset="0"/>
                <a:ea typeface="Calibri" panose="020F0502020204030204" pitchFamily="34" charset="0"/>
              </a:rPr>
            </a:br>
            <a:br>
              <a:rPr lang="nl-NL" sz="1800" dirty="0">
                <a:solidFill>
                  <a:srgbClr val="000000"/>
                </a:solidFill>
                <a:effectLst/>
                <a:latin typeface="Calibri" panose="020F0502020204030204" pitchFamily="34" charset="0"/>
                <a:ea typeface="Calibri" panose="020F0502020204030204" pitchFamily="34" charset="0"/>
              </a:rPr>
            </a:br>
            <a:r>
              <a:rPr lang="nl-NL" sz="1800" dirty="0">
                <a:solidFill>
                  <a:srgbClr val="000000"/>
                </a:solidFill>
                <a:effectLst/>
                <a:latin typeface="Calibri" panose="020F0502020204030204" pitchFamily="34" charset="0"/>
                <a:ea typeface="Calibri" panose="020F0502020204030204" pitchFamily="34" charset="0"/>
              </a:rPr>
              <a:t>  </a:t>
            </a:r>
            <a:r>
              <a:rPr lang="nl-NL" sz="1800" b="1" dirty="0">
                <a:solidFill>
                  <a:srgbClr val="000000"/>
                </a:solidFill>
                <a:effectLst/>
                <a:latin typeface="Calibri" panose="020F0502020204030204" pitchFamily="34" charset="0"/>
                <a:ea typeface="Calibri" panose="020F0502020204030204" pitchFamily="34" charset="0"/>
              </a:rPr>
              <a:t>Verbruik: 		</a:t>
            </a:r>
            <a:r>
              <a:rPr lang="nl-NL" sz="1800" kern="100" dirty="0">
                <a:solidFill>
                  <a:srgbClr val="000000"/>
                </a:solidFill>
                <a:effectLst/>
                <a:latin typeface="Calibri" panose="020F0502020204030204" pitchFamily="34" charset="0"/>
                <a:ea typeface="Calibri" panose="020F0502020204030204" pitchFamily="34" charset="0"/>
              </a:rPr>
              <a:t>Theoretisch rendement: 50-75 m2 p/</a:t>
            </a:r>
            <a:r>
              <a:rPr lang="nl-NL" sz="1800" kern="100" dirty="0" err="1">
                <a:solidFill>
                  <a:srgbClr val="000000"/>
                </a:solidFill>
                <a:effectLst/>
                <a:latin typeface="Calibri" panose="020F0502020204030204" pitchFamily="34" charset="0"/>
                <a:ea typeface="Calibri" panose="020F0502020204030204" pitchFamily="34" charset="0"/>
              </a:rPr>
              <a:t>ltr</a:t>
            </a:r>
            <a:r>
              <a:rPr lang="nl-NL" sz="1800" kern="100" dirty="0">
                <a:solidFill>
                  <a:srgbClr val="000000"/>
                </a:solidFill>
                <a:effectLst/>
                <a:latin typeface="Calibri" panose="020F0502020204030204" pitchFamily="34" charset="0"/>
                <a:ea typeface="Calibri" panose="020F0502020204030204" pitchFamily="34" charset="0"/>
              </a:rPr>
              <a:t> (1 laag)</a:t>
            </a:r>
            <a:br>
              <a:rPr lang="nl-NL" sz="1800" kern="100" dirty="0">
                <a:solidFill>
                  <a:srgbClr val="000000"/>
                </a:solidFill>
                <a:effectLst/>
                <a:latin typeface="Calibri" panose="020F0502020204030204" pitchFamily="34" charset="0"/>
                <a:ea typeface="Calibri" panose="020F0502020204030204" pitchFamily="34" charset="0"/>
              </a:rPr>
            </a:br>
            <a:r>
              <a:rPr lang="nl-NL" sz="1800" kern="100" dirty="0">
                <a:solidFill>
                  <a:srgbClr val="000000"/>
                </a:solidFill>
                <a:effectLst/>
                <a:latin typeface="Calibri" panose="020F0502020204030204" pitchFamily="34" charset="0"/>
                <a:ea typeface="Calibri" panose="020F0502020204030204" pitchFamily="34" charset="0"/>
              </a:rPr>
              <a:t>			</a:t>
            </a:r>
            <a:r>
              <a:rPr lang="nl-NL" sz="1800" dirty="0">
                <a:solidFill>
                  <a:srgbClr val="000000"/>
                </a:solidFill>
                <a:effectLst/>
                <a:latin typeface="Calibri" panose="020F0502020204030204" pitchFamily="34" charset="0"/>
                <a:ea typeface="Calibri" panose="020F0502020204030204" pitchFamily="34" charset="0"/>
              </a:rPr>
              <a:t>Het aangegeven verbruik is een richtwaarde. Afhankelijk van de aard van de ondergrond en 			de verwerking kan deze afwijken. Exacte verbruiken kunnen uitsluitend per </a:t>
            </a:r>
            <a:r>
              <a:rPr lang="nl-NL" dirty="0">
                <a:solidFill>
                  <a:srgbClr val="000000"/>
                </a:solidFill>
                <a:latin typeface="Calibri" panose="020F0502020204030204" pitchFamily="34" charset="0"/>
                <a:ea typeface="Calibri" panose="020F0502020204030204" pitchFamily="34" charset="0"/>
              </a:rPr>
              <a:t>project d.m.v. </a:t>
            </a:r>
            <a:r>
              <a:rPr lang="nl-NL" sz="1800" dirty="0">
                <a:solidFill>
                  <a:srgbClr val="000000"/>
                </a:solidFill>
                <a:effectLst/>
                <a:latin typeface="Calibri" panose="020F0502020204030204" pitchFamily="34" charset="0"/>
                <a:ea typeface="Calibri" panose="020F0502020204030204" pitchFamily="34" charset="0"/>
              </a:rPr>
              <a:t>			proefvlakken bepaald worden.</a:t>
            </a:r>
            <a:br>
              <a:rPr lang="nl-NL" sz="1800" dirty="0">
                <a:solidFill>
                  <a:srgbClr val="000000"/>
                </a:solidFill>
                <a:effectLst/>
                <a:latin typeface="Calibri" panose="020F0502020204030204" pitchFamily="34" charset="0"/>
                <a:ea typeface="Calibri" panose="020F0502020204030204" pitchFamily="34" charset="0"/>
              </a:rPr>
            </a:br>
            <a:br>
              <a:rPr lang="nl-NL" sz="1800" dirty="0">
                <a:solidFill>
                  <a:srgbClr val="000000"/>
                </a:solidFill>
                <a:effectLst/>
                <a:latin typeface="Calibri" panose="020F0502020204030204" pitchFamily="34" charset="0"/>
                <a:ea typeface="Calibri" panose="020F0502020204030204" pitchFamily="34" charset="0"/>
              </a:rPr>
            </a:br>
            <a:r>
              <a:rPr lang="nl-NL" sz="1800" b="1" kern="100" dirty="0">
                <a:solidFill>
                  <a:srgbClr val="000000"/>
                </a:solidFill>
                <a:effectLst/>
                <a:latin typeface="Calibri" panose="020F0502020204030204" pitchFamily="34" charset="0"/>
                <a:ea typeface="Calibri" panose="020F0502020204030204" pitchFamily="34" charset="0"/>
              </a:rPr>
              <a:t>Verwerkingscondities:	</a:t>
            </a:r>
            <a:r>
              <a:rPr lang="nl-NL" sz="1800" dirty="0">
                <a:solidFill>
                  <a:srgbClr val="000000"/>
                </a:solidFill>
                <a:effectLst/>
                <a:latin typeface="Calibri" panose="020F0502020204030204" pitchFamily="34" charset="0"/>
                <a:ea typeface="Calibri" panose="020F0502020204030204" pitchFamily="34" charset="0"/>
              </a:rPr>
              <a:t>Tijdens het aanbrengen van de 2C Anti Graffiti Coat, mag de luchtvochtigheid maximaal 85% 			zijn en dient de temperatuur van het te behandelen oppervlak minimaal 3ºC boven het 				dauwpunt te liggen.</a:t>
            </a:r>
            <a:br>
              <a:rPr lang="nl-NL" sz="1800" dirty="0">
                <a:solidFill>
                  <a:srgbClr val="000000"/>
                </a:solidFill>
                <a:effectLst/>
                <a:latin typeface="Calibri" panose="020F0502020204030204" pitchFamily="34" charset="0"/>
                <a:ea typeface="Calibri" panose="020F0502020204030204" pitchFamily="34" charset="0"/>
              </a:rPr>
            </a:br>
            <a:endParaRPr lang="nl-NL" sz="1800" kern="100" dirty="0">
              <a:solidFill>
                <a:srgbClr val="000000"/>
              </a:solidFill>
              <a:effectLst/>
              <a:latin typeface="Calibri" panose="020F0502020204030204" pitchFamily="34" charset="0"/>
              <a:ea typeface="Calibri" panose="020F0502020204030204" pitchFamily="34" charset="0"/>
            </a:endParaRPr>
          </a:p>
          <a:p>
            <a:pPr marL="3810">
              <a:lnSpc>
                <a:spcPct val="107000"/>
              </a:lnSpc>
              <a:spcAft>
                <a:spcPts val="800"/>
              </a:spcAft>
            </a:pPr>
            <a:r>
              <a:rPr lang="nl-NL" sz="18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1800" kern="100" dirty="0">
                <a:solidFill>
                  <a:srgbClr val="000000"/>
                </a:solidFill>
                <a:effectLst/>
                <a:latin typeface="Calibri" panose="020F0502020204030204" pitchFamily="34" charset="0"/>
                <a:ea typeface="Calibri" panose="020F0502020204030204" pitchFamily="34" charset="0"/>
              </a:rPr>
              <a:t>Zorg voor een geschikte ventilatie in de verwerkingsruimte. </a:t>
            </a:r>
            <a:r>
              <a:rPr lang="nl-NL" sz="1800" b="1" kern="100" dirty="0">
                <a:solidFill>
                  <a:srgbClr val="000000"/>
                </a:solidFill>
                <a:effectLst/>
                <a:latin typeface="Calibri" panose="020F0502020204030204" pitchFamily="34" charset="0"/>
                <a:ea typeface="Calibri" panose="020F0502020204030204" pitchFamily="34" charset="0"/>
              </a:rPr>
              <a:t> </a:t>
            </a:r>
            <a:endParaRPr lang="nl-NL" sz="28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54732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BBBA0-BBD3-DD9D-5E4C-3FB9E6EEB4BC}"/>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DD0DE623-570E-7B03-B656-2BE5EAC2A039}"/>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0AFCE130-D82E-81A7-56EB-1C162F329101}"/>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DC2C2A9B-DA50-B82F-4F3A-4DEB187DC0D5}"/>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BC010729-18E1-3225-5A17-822F4E871A1D}"/>
              </a:ext>
            </a:extLst>
          </p:cNvPr>
          <p:cNvSpPr txBox="1"/>
          <p:nvPr/>
        </p:nvSpPr>
        <p:spPr>
          <a:xfrm>
            <a:off x="207264" y="2415789"/>
            <a:ext cx="11253216" cy="3505960"/>
          </a:xfrm>
          <a:prstGeom prst="rect">
            <a:avLst/>
          </a:prstGeom>
          <a:noFill/>
        </p:spPr>
        <p:txBody>
          <a:bodyPr wrap="square">
            <a:spAutoFit/>
          </a:bodyPr>
          <a:lstStyle/>
          <a:p>
            <a:pPr>
              <a:lnSpc>
                <a:spcPct val="103000"/>
              </a:lnSpc>
              <a:spcAft>
                <a:spcPts val="20"/>
              </a:spcAft>
              <a:buNone/>
              <a:tabLst>
                <a:tab pos="975360" algn="ctr"/>
                <a:tab pos="3634105" algn="ctr"/>
              </a:tabLst>
            </a:pPr>
            <a:r>
              <a:rPr lang="nl-NL" sz="1800" b="1" kern="100" dirty="0">
                <a:solidFill>
                  <a:srgbClr val="000000"/>
                </a:solidFill>
                <a:effectLst/>
                <a:latin typeface="Calibri" panose="020F0502020204030204" pitchFamily="34" charset="0"/>
                <a:ea typeface="Calibri" panose="020F0502020204030204" pitchFamily="34" charset="0"/>
              </a:rPr>
              <a:t>Persoonlijke beschermingsuitrusting:</a:t>
            </a:r>
            <a:r>
              <a:rPr lang="nl-NL" b="1" kern="100" dirty="0">
                <a:solidFill>
                  <a:srgbClr val="000000"/>
                </a:solidFill>
                <a:latin typeface="Calibri" panose="020F0502020204030204" pitchFamily="34" charset="0"/>
                <a:ea typeface="Calibri" panose="020F0502020204030204" pitchFamily="34" charset="0"/>
              </a:rPr>
              <a:t>		</a:t>
            </a:r>
            <a:r>
              <a:rPr lang="nl-NL" sz="18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tabLst>
                <a:tab pos="975360" algn="ctr"/>
                <a:tab pos="3634105" algn="ctr"/>
              </a:tabLst>
            </a:pPr>
            <a:r>
              <a:rPr lang="nl-NL" sz="1800" b="1" kern="100" dirty="0">
                <a:solidFill>
                  <a:srgbClr val="000000"/>
                </a:solidFill>
                <a:effectLst/>
                <a:latin typeface="Calibri" panose="020F0502020204030204" pitchFamily="34" charset="0"/>
                <a:ea typeface="Calibri" panose="020F0502020204030204" pitchFamily="34" charset="0"/>
              </a:rPr>
              <a:t>Bescherming handen:		</a:t>
            </a:r>
            <a:r>
              <a:rPr lang="nl-NL" sz="18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a:t>
            </a:r>
            <a:r>
              <a:rPr lang="nl-NL" kern="100" dirty="0">
                <a:solidFill>
                  <a:srgbClr val="000000"/>
                </a:solidFill>
                <a:latin typeface="Calibri" panose="020F0502020204030204" pitchFamily="34" charset="0"/>
                <a:ea typeface="Calibri" panose="020F0502020204030204" pitchFamily="34" charset="0"/>
              </a:rPr>
              <a:t>permeatie volgens </a:t>
            </a:r>
            <a:r>
              <a:rPr lang="nl-NL" sz="1800" kern="100" dirty="0">
                <a:solidFill>
                  <a:srgbClr val="000000"/>
                </a:solidFill>
                <a:effectLst/>
                <a:latin typeface="Calibri" panose="020F0502020204030204" pitchFamily="34" charset="0"/>
                <a:ea typeface="Calibri" panose="020F0502020204030204" pitchFamily="34" charset="0"/>
              </a:rPr>
              <a:t>				EN 374): bv. nitrilrubber (&gt; = 0,4 mm), </a:t>
            </a:r>
            <a:r>
              <a:rPr lang="nl-NL" sz="1800" kern="100" dirty="0" err="1">
                <a:solidFill>
                  <a:srgbClr val="000000"/>
                </a:solidFill>
                <a:effectLst/>
                <a:latin typeface="Calibri" panose="020F0502020204030204" pitchFamily="34" charset="0"/>
                <a:ea typeface="Calibri" panose="020F0502020204030204" pitchFamily="34" charset="0"/>
              </a:rPr>
              <a:t>butylrubber</a:t>
            </a:r>
            <a:r>
              <a:rPr lang="nl-NL" sz="1800" kern="100" dirty="0">
                <a:solidFill>
                  <a:srgbClr val="000000"/>
                </a:solidFill>
                <a:effectLst/>
                <a:latin typeface="Calibri" panose="020F0502020204030204" pitchFamily="34" charset="0"/>
                <a:ea typeface="Calibri" panose="020F0502020204030204" pitchFamily="34" charset="0"/>
              </a:rPr>
              <a:t> (&gt; = 0,7 </a:t>
            </a:r>
            <a:r>
              <a:rPr lang="nl-NL" kern="100" dirty="0">
                <a:solidFill>
                  <a:srgbClr val="000000"/>
                </a:solidFill>
                <a:latin typeface="Calibri" panose="020F0502020204030204" pitchFamily="34" charset="0"/>
                <a:ea typeface="Calibri" panose="020F0502020204030204" pitchFamily="34" charset="0"/>
              </a:rPr>
              <a:t>	mm) en anderen.</a:t>
            </a:r>
            <a:endParaRPr lang="nl-NL" sz="2800" kern="100" dirty="0">
              <a:solidFill>
                <a:srgbClr val="000000"/>
              </a:solidFill>
              <a:effectLst/>
              <a:latin typeface="Calibri" panose="020F0502020204030204" pitchFamily="34" charset="0"/>
              <a:ea typeface="Calibri" panose="020F0502020204030204" pitchFamily="34" charset="0"/>
            </a:endParaRPr>
          </a:p>
        </p:txBody>
      </p:sp>
      <p:grpSp>
        <p:nvGrpSpPr>
          <p:cNvPr id="7" name="Group 3522">
            <a:extLst>
              <a:ext uri="{FF2B5EF4-FFF2-40B4-BE49-F238E27FC236}">
                <a16:creationId xmlns:a16="http://schemas.microsoft.com/office/drawing/2014/main" id="{C0295BC8-5EA5-E6E1-88FD-E598E50E85C7}"/>
              </a:ext>
            </a:extLst>
          </p:cNvPr>
          <p:cNvGrpSpPr/>
          <p:nvPr/>
        </p:nvGrpSpPr>
        <p:grpSpPr>
          <a:xfrm>
            <a:off x="6156960" y="3108960"/>
            <a:ext cx="2206752" cy="768096"/>
            <a:chOff x="0" y="0"/>
            <a:chExt cx="2266947" cy="662305"/>
          </a:xfrm>
        </p:grpSpPr>
        <p:pic>
          <p:nvPicPr>
            <p:cNvPr id="8" name="Picture 562">
              <a:extLst>
                <a:ext uri="{FF2B5EF4-FFF2-40B4-BE49-F238E27FC236}">
                  <a16:creationId xmlns:a16="http://schemas.microsoft.com/office/drawing/2014/main" id="{89522395-6CAC-FB86-70A6-B723AE3F7A61}"/>
                </a:ext>
              </a:extLst>
            </p:cNvPr>
            <p:cNvPicPr/>
            <p:nvPr/>
          </p:nvPicPr>
          <p:blipFill>
            <a:blip r:embed="rId3"/>
            <a:stretch>
              <a:fillRect/>
            </a:stretch>
          </p:blipFill>
          <p:spPr>
            <a:xfrm>
              <a:off x="0" y="0"/>
              <a:ext cx="662937" cy="662305"/>
            </a:xfrm>
            <a:prstGeom prst="rect">
              <a:avLst/>
            </a:prstGeom>
          </p:spPr>
        </p:pic>
        <p:pic>
          <p:nvPicPr>
            <p:cNvPr id="9" name="Picture 564">
              <a:extLst>
                <a:ext uri="{FF2B5EF4-FFF2-40B4-BE49-F238E27FC236}">
                  <a16:creationId xmlns:a16="http://schemas.microsoft.com/office/drawing/2014/main" id="{563A6ED8-C2E0-60B5-4FEB-8E21C86BB85D}"/>
                </a:ext>
              </a:extLst>
            </p:cNvPr>
            <p:cNvPicPr/>
            <p:nvPr/>
          </p:nvPicPr>
          <p:blipFill>
            <a:blip r:embed="rId4"/>
            <a:stretch>
              <a:fillRect/>
            </a:stretch>
          </p:blipFill>
          <p:spPr>
            <a:xfrm>
              <a:off x="815343" y="0"/>
              <a:ext cx="662937" cy="662305"/>
            </a:xfrm>
            <a:prstGeom prst="rect">
              <a:avLst/>
            </a:prstGeom>
          </p:spPr>
        </p:pic>
        <p:pic>
          <p:nvPicPr>
            <p:cNvPr id="10" name="Picture 566">
              <a:extLst>
                <a:ext uri="{FF2B5EF4-FFF2-40B4-BE49-F238E27FC236}">
                  <a16:creationId xmlns:a16="http://schemas.microsoft.com/office/drawing/2014/main" id="{5B9C352A-9A1F-31DF-4353-30CAE541104E}"/>
                </a:ext>
              </a:extLst>
            </p:cNvPr>
            <p:cNvPicPr/>
            <p:nvPr/>
          </p:nvPicPr>
          <p:blipFill>
            <a:blip r:embed="rId5"/>
            <a:stretch>
              <a:fillRect/>
            </a:stretch>
          </p:blipFill>
          <p:spPr>
            <a:xfrm>
              <a:off x="1604010" y="0"/>
              <a:ext cx="662937" cy="662305"/>
            </a:xfrm>
            <a:prstGeom prst="rect">
              <a:avLst/>
            </a:prstGeom>
          </p:spPr>
        </p:pic>
      </p:grpSp>
    </p:spTree>
    <p:extLst>
      <p:ext uri="{BB962C8B-B14F-4D97-AF65-F5344CB8AC3E}">
        <p14:creationId xmlns:p14="http://schemas.microsoft.com/office/powerpoint/2010/main" val="3939750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1038C-B5DC-95B5-1AAC-F636DDDEF25D}"/>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C68A0393-6F6B-7547-483C-1BDAF799E156}"/>
              </a:ext>
            </a:extLst>
          </p:cNvPr>
          <p:cNvPicPr>
            <a:picLocks noChangeAspect="1"/>
          </p:cNvPicPr>
          <p:nvPr/>
        </p:nvPicPr>
        <p:blipFill>
          <a:blip r:embed="rId2"/>
          <a:stretch>
            <a:fillRect/>
          </a:stretch>
        </p:blipFill>
        <p:spPr>
          <a:xfrm>
            <a:off x="207265" y="87813"/>
            <a:ext cx="4783786" cy="1546045"/>
          </a:xfrm>
          <a:prstGeom prst="rect">
            <a:avLst/>
          </a:prstGeom>
        </p:spPr>
      </p:pic>
      <p:sp>
        <p:nvSpPr>
          <p:cNvPr id="4" name="Tekstvak 3">
            <a:extLst>
              <a:ext uri="{FF2B5EF4-FFF2-40B4-BE49-F238E27FC236}">
                <a16:creationId xmlns:a16="http://schemas.microsoft.com/office/drawing/2014/main" id="{AD6D7AC9-2D53-7011-209A-1CB705AE5651}"/>
              </a:ext>
            </a:extLst>
          </p:cNvPr>
          <p:cNvSpPr txBox="1"/>
          <p:nvPr/>
        </p:nvSpPr>
        <p:spPr>
          <a:xfrm>
            <a:off x="6912864" y="736646"/>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96CF694B-DE85-5EF5-3FCB-93A7A118BBB1}"/>
              </a:ext>
            </a:extLst>
          </p:cNvPr>
          <p:cNvSpPr txBox="1"/>
          <p:nvPr/>
        </p:nvSpPr>
        <p:spPr>
          <a:xfrm>
            <a:off x="121920" y="1798087"/>
            <a:ext cx="4925568" cy="658835"/>
          </a:xfrm>
          <a:prstGeom prst="rect">
            <a:avLst/>
          </a:prstGeom>
          <a:noFill/>
        </p:spPr>
        <p:txBody>
          <a:bodyPr wrap="square">
            <a:spAutoFit/>
          </a:bodyPr>
          <a:lstStyle/>
          <a:p>
            <a:pPr marL="113030" marR="0" lvl="0" indent="0" algn="l" defTabSz="914400" rtl="0" eaLnBrk="1" fontAlgn="auto" latinLnBrk="0" hangingPunct="1">
              <a:lnSpc>
                <a:spcPct val="107000"/>
              </a:lnSpc>
              <a:spcBef>
                <a:spcPts val="0"/>
              </a:spcBef>
              <a:spcAft>
                <a:spcPts val="230"/>
              </a:spcAft>
              <a:buClrTx/>
              <a:buSzTx/>
              <a:buFontTx/>
              <a:buNone/>
              <a:tabLst/>
              <a:defRPr/>
            </a:pPr>
            <a:r>
              <a:rPr kumimoji="0" lang="nl-NL" sz="36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2C Anti Graffiti Coat </a:t>
            </a:r>
            <a:endParaRPr kumimoji="0" lang="nl-NL"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5" name="Tekstvak 4">
            <a:extLst>
              <a:ext uri="{FF2B5EF4-FFF2-40B4-BE49-F238E27FC236}">
                <a16:creationId xmlns:a16="http://schemas.microsoft.com/office/drawing/2014/main" id="{28F86351-8E4D-42B6-11EE-3EED022C1BF0}"/>
              </a:ext>
            </a:extLst>
          </p:cNvPr>
          <p:cNvSpPr txBox="1"/>
          <p:nvPr/>
        </p:nvSpPr>
        <p:spPr>
          <a:xfrm>
            <a:off x="158496" y="2358336"/>
            <a:ext cx="11911584" cy="4855496"/>
          </a:xfrm>
          <a:prstGeom prst="rect">
            <a:avLst/>
          </a:prstGeom>
          <a:noFill/>
        </p:spPr>
        <p:txBody>
          <a:bodyPr wrap="square">
            <a:spAutoFit/>
          </a:bodyPr>
          <a:lstStyle/>
          <a:p>
            <a:pPr>
              <a:lnSpc>
                <a:spcPct val="103000"/>
              </a:lnSpc>
              <a:spcAft>
                <a:spcPts val="20"/>
              </a:spcAft>
              <a:buNone/>
              <a:tabLst>
                <a:tab pos="513715" algn="ctr"/>
                <a:tab pos="3735705" algn="ctr"/>
              </a:tabLst>
            </a:pP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 166 dragen.</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1069340" algn="ctr"/>
                <a:tab pos="3286125" algn="ctr"/>
              </a:tabLst>
            </a:pPr>
            <a:r>
              <a:rPr lang="nl-NL" sz="2000" b="1" kern="100" dirty="0">
                <a:solidFill>
                  <a:srgbClr val="000000"/>
                </a:solidFill>
                <a:effectLst/>
                <a:latin typeface="Calibri" panose="020F0502020204030204" pitchFamily="34" charset="0"/>
                <a:ea typeface="Calibri" panose="020F0502020204030204" pitchFamily="34" charset="0"/>
              </a:rPr>
              <a:t>Bescherming van de huid en het lichaam: 	</a:t>
            </a:r>
            <a:r>
              <a:rPr lang="nl-NL" sz="2000" kern="100" dirty="0">
                <a:solidFill>
                  <a:srgbClr val="000000"/>
                </a:solidFill>
                <a:effectLst/>
                <a:latin typeface="Calibri" panose="020F0502020204030204" pitchFamily="34" charset="0"/>
                <a:ea typeface="Calibri" panose="020F0502020204030204" pitchFamily="34" charset="0"/>
              </a:rPr>
              <a:t>Draag geschikte beschermende kleding.</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p>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Bescherming luchtwegen:	                                </a:t>
            </a:r>
            <a:r>
              <a:rPr lang="nl-NL" sz="2000" kern="100" dirty="0">
                <a:solidFill>
                  <a:srgbClr val="000000"/>
                </a:solidFill>
                <a:effectLst/>
                <a:latin typeface="Calibri" panose="020F0502020204030204" pitchFamily="34" charset="0"/>
                <a:ea typeface="Calibri" panose="020F0502020204030204" pitchFamily="34" charset="0"/>
              </a:rPr>
              <a:t>Normaal gesproken is geen persoonlijke ademhalingsbescherming 					vereist. In geval van het risico op overmatige vorming van stof een 					geschikt masker dragen.</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marL="1009650" algn="ct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r>
              <a:rPr lang="nl-NL" sz="1800" kern="100" dirty="0">
                <a:solidFill>
                  <a:srgbClr val="000000"/>
                </a:solidFill>
                <a:effectLst/>
                <a:latin typeface="Calibri" panose="020F0502020204030204" pitchFamily="34" charset="0"/>
                <a:ea typeface="Calibri" panose="020F0502020204030204" pitchFamily="34" charset="0"/>
              </a:rPr>
              <a:t>.</a:t>
            </a:r>
            <a:br>
              <a:rPr lang="nl-NL" sz="1800" kern="100" dirty="0">
                <a:solidFill>
                  <a:srgbClr val="000000"/>
                </a:solidFill>
                <a:effectLst/>
                <a:latin typeface="Calibri" panose="020F0502020204030204" pitchFamily="34" charset="0"/>
                <a:ea typeface="Calibri" panose="020F0502020204030204" pitchFamily="34" charset="0"/>
              </a:rPr>
            </a:br>
            <a:endParaRPr lang="nl-NL" sz="1800" kern="100" dirty="0">
              <a:solidFill>
                <a:srgbClr val="000000"/>
              </a:solidFill>
              <a:effectLst/>
              <a:latin typeface="Calibri" panose="020F0502020204030204" pitchFamily="34" charset="0"/>
              <a:ea typeface="Calibri" panose="020F0502020204030204" pitchFamily="34" charset="0"/>
            </a:endParaRPr>
          </a:p>
          <a:p>
            <a:pPr marL="113030" marR="62865" algn="just">
              <a:lnSpc>
                <a:spcPct val="100000"/>
              </a:lnSpc>
              <a:spcAft>
                <a:spcPts val="270"/>
              </a:spcAft>
              <a:buNone/>
            </a:pPr>
            <a:r>
              <a:rPr lang="nl-NL" sz="1000" i="1" kern="100" dirty="0">
                <a:solidFill>
                  <a:srgbClr val="000000"/>
                </a:solidFill>
                <a:effectLst/>
                <a:latin typeface="Calibri" panose="020F0502020204030204" pitchFamily="34" charset="0"/>
                <a:ea typeface="Calibri" panose="020F0502020204030204" pitchFamily="34" charset="0"/>
              </a:rPr>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a:t>
            </a:r>
            <a:r>
              <a:rPr lang="nl-NL" sz="900" i="1" kern="100" dirty="0">
                <a:solidFill>
                  <a:srgbClr val="000000"/>
                </a:solidFill>
                <a:effectLst/>
                <a:latin typeface="Calibri" panose="020F0502020204030204" pitchFamily="34" charset="0"/>
                <a:ea typeface="Calibri" panose="020F0502020204030204" pitchFamily="34" charset="0"/>
              </a:rPr>
              <a:t>. </a:t>
            </a:r>
            <a:endParaRPr lang="nl-NL" sz="9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900" i="1" kern="100" dirty="0">
                <a:solidFill>
                  <a:srgbClr val="000000"/>
                </a:solidFill>
                <a:effectLst/>
                <a:latin typeface="Calibri" panose="020F0502020204030204" pitchFamily="34" charset="0"/>
                <a:ea typeface="Calibri" panose="020F0502020204030204" pitchFamily="34" charset="0"/>
              </a:rPr>
              <a:t> </a:t>
            </a:r>
            <a:r>
              <a:rPr lang="nl-NL" sz="1000" b="1" kern="100" dirty="0">
                <a:solidFill>
                  <a:srgbClr val="B1AFB4"/>
                </a:solidFill>
                <a:effectLst/>
                <a:latin typeface="Calibri" panose="020F0502020204030204" pitchFamily="34" charset="0"/>
                <a:ea typeface="Calibri" panose="020F0502020204030204" pitchFamily="34" charset="0"/>
              </a:rPr>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a:t>
            </a:r>
            <a:r>
              <a:rPr lang="nl-NL" sz="800" kern="100" dirty="0">
                <a:solidFill>
                  <a:srgbClr val="B1AFB4"/>
                </a:solidFill>
                <a:effectLst/>
                <a:latin typeface="Calibri" panose="020F0502020204030204" pitchFamily="34" charset="0"/>
                <a:ea typeface="Calibri" panose="020F0502020204030204" pitchFamily="34" charset="0"/>
              </a:rPr>
              <a:t>.</a:t>
            </a:r>
            <a:r>
              <a:rPr lang="nl-NL" sz="800" kern="100" dirty="0">
                <a:solidFill>
                  <a:srgbClr val="000000"/>
                </a:solidFill>
                <a:effectLst/>
                <a:latin typeface="Calibri" panose="020F0502020204030204" pitchFamily="34" charset="0"/>
                <a:ea typeface="Calibri" panose="020F0502020204030204" pitchFamily="34" charset="0"/>
              </a:rPr>
              <a:t> </a:t>
            </a:r>
            <a:r>
              <a:rPr lang="nl-NL" sz="1800" kern="100" dirty="0">
                <a:solidFill>
                  <a:srgbClr val="000000"/>
                </a:solidFill>
                <a:effectLst/>
                <a:latin typeface="Calibri" panose="020F0502020204030204" pitchFamily="34" charset="0"/>
                <a:ea typeface="Calibri" panose="020F0502020204030204" pitchFamily="34" charset="0"/>
              </a:rPr>
              <a:t> </a:t>
            </a:r>
            <a:endParaRPr lang="nl-NL" sz="28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pPr>
            <a:r>
              <a:rPr lang="nl-NL" sz="1800" kern="100" dirty="0">
                <a:solidFill>
                  <a:srgbClr val="000000"/>
                </a:solidFill>
                <a:effectLst/>
                <a:latin typeface="Calibri" panose="020F0502020204030204" pitchFamily="34" charset="0"/>
                <a:ea typeface="Calibri" panose="020F0502020204030204" pitchFamily="34" charset="0"/>
              </a:rPr>
              <a:t> </a:t>
            </a:r>
            <a:endParaRPr lang="nl-NL" sz="28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4035498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1260</Words>
  <Application>Microsoft Office PowerPoint</Application>
  <PresentationFormat>Breedbeeld</PresentationFormat>
  <Paragraphs>42</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7</cp:revision>
  <dcterms:created xsi:type="dcterms:W3CDTF">2025-06-03T08:17:10Z</dcterms:created>
  <dcterms:modified xsi:type="dcterms:W3CDTF">2025-06-05T11:46:08Z</dcterms:modified>
</cp:coreProperties>
</file>