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45" d="100"/>
          <a:sy n="45" d="100"/>
        </p:scale>
        <p:origin x="6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A3D547-CE27-5BCB-E52D-F3878032377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E42AE80-EBFC-FA36-0786-0E08194BC9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5C6D82E-9267-BBBF-5F60-DD3DE9ED96E2}"/>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C490188F-1B61-B9B0-88C5-F2BD2A50E46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A4EA112-9295-F58F-0948-ACDB43D89C54}"/>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2431524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0817CC-10AB-9AAD-24B0-312799F3178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A8CF6F8-AF78-86FB-0931-4BBB67A8C1E5}"/>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CCCE199-74FD-5AD9-AF3D-F007F9BE3280}"/>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B0C035F9-C195-9875-B5E7-F202AA25A22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9B0F84-FD51-CCAF-7E2E-03EB05289237}"/>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2956941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40BCB653-74D7-069A-2EA5-8FB9F15FE464}"/>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DD30719-E274-09BE-5059-B6345595218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AA7C082-C663-7BF6-F0FC-367E1B848CC2}"/>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3218621E-9F3B-2FC9-C41A-DFD2193D203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B253D27-C5E7-524D-2640-AF2A485B4A41}"/>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3135768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C084AB-F467-DCD0-5182-02504E400C3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38D9583-A9D2-64E7-E231-E649866F1388}"/>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CE08923-D51E-9C27-B2E4-AFEDF782DB56}"/>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73D2DE60-2BDC-9067-54B9-05C81A0A5A4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C1E4D36-284C-0742-E183-36688B8C5A97}"/>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2675476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454F88-6E9D-79CC-18B0-1017F57A020A}"/>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97CA5E5-0982-7303-3DE3-1A42C2FF19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91870A3-E378-FA31-D9B6-0F9D631C5F4D}"/>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B0DF68CE-9DC9-DADA-FAA8-E3FE68C0DFC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8140DD-D205-B825-0FD0-7160361B10DC}"/>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2281411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F0A5E-3593-38A3-4D10-3C00825AC03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60B4436-112E-576D-547A-C9EBCFEDC06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88DADB53-1216-1863-6AFA-FE51540603EF}"/>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82CD149-9957-3512-41F3-EFD4AAA8FC98}"/>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6" name="Tijdelijke aanduiding voor voettekst 5">
            <a:extLst>
              <a:ext uri="{FF2B5EF4-FFF2-40B4-BE49-F238E27FC236}">
                <a16:creationId xmlns:a16="http://schemas.microsoft.com/office/drawing/2014/main" id="{2A787564-7220-B336-D167-E705F8B33B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E61C035-5895-09EB-61E3-D219419F58DF}"/>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1700809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08F0C4-F7DA-1111-B222-1CFDA09F1611}"/>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2336282-D9DE-7D01-0771-42E75148C4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AFD3A3C-8810-A244-F4AB-5AFD0F8E21A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D1B6B7A-7B9D-9738-D4AA-AD066DBDFB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5E94F0B9-CB3C-61F0-84E5-0B55099C88E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C1412A2-62B6-6CAF-A2A7-91AED0F931FC}"/>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8" name="Tijdelijke aanduiding voor voettekst 7">
            <a:extLst>
              <a:ext uri="{FF2B5EF4-FFF2-40B4-BE49-F238E27FC236}">
                <a16:creationId xmlns:a16="http://schemas.microsoft.com/office/drawing/2014/main" id="{C457CF30-BCAC-DFA5-E38E-643E06E5959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4B5C617F-2D9D-76A1-B2EF-96F439E726E9}"/>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1435834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56E60F-505C-C4F6-D7F3-FF3205E0479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4BA19918-5A9A-3CD4-B468-DE418E922A73}"/>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4" name="Tijdelijke aanduiding voor voettekst 3">
            <a:extLst>
              <a:ext uri="{FF2B5EF4-FFF2-40B4-BE49-F238E27FC236}">
                <a16:creationId xmlns:a16="http://schemas.microsoft.com/office/drawing/2014/main" id="{F96AB9CE-3751-2CB8-B6FB-C77659242B3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405829F2-2A3D-8231-294D-09E39ED90F88}"/>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162133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6B700D4-29E7-EE3C-13B9-71BF42B854BF}"/>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3" name="Tijdelijke aanduiding voor voettekst 2">
            <a:extLst>
              <a:ext uri="{FF2B5EF4-FFF2-40B4-BE49-F238E27FC236}">
                <a16:creationId xmlns:a16="http://schemas.microsoft.com/office/drawing/2014/main" id="{5DA5FEE5-6B89-FD5A-90F7-A0F66458F7B4}"/>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F42AF0A3-1298-285A-0FF8-4D1D2A4392C5}"/>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1010798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084D2D-E2F7-DA94-8F42-00355E70472D}"/>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E034D864-3DE6-226B-F94E-06C4AF2161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E96C9DE-8999-B818-6647-B6B8C0C4A0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DD948C8-81BF-5D20-8AE1-170748857D61}"/>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6" name="Tijdelijke aanduiding voor voettekst 5">
            <a:extLst>
              <a:ext uri="{FF2B5EF4-FFF2-40B4-BE49-F238E27FC236}">
                <a16:creationId xmlns:a16="http://schemas.microsoft.com/office/drawing/2014/main" id="{3B7E6A85-3F44-28DF-63FA-64FA1A81260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31F1C2C-ED2C-499A-9DE5-295C153570C7}"/>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1528165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07D750-5BB5-340F-F9CE-28742C789CE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7CF1B0E-9FAC-0B31-3733-E6AE5A142E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4BFB46B8-EA80-CD8B-4605-5F8EF5EB6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B960F7E-69C4-55EA-E37D-9993928222FC}"/>
              </a:ext>
            </a:extLst>
          </p:cNvPr>
          <p:cNvSpPr>
            <a:spLocks noGrp="1"/>
          </p:cNvSpPr>
          <p:nvPr>
            <p:ph type="dt" sz="half" idx="10"/>
          </p:nvPr>
        </p:nvSpPr>
        <p:spPr/>
        <p:txBody>
          <a:bodyPr/>
          <a:lstStyle/>
          <a:p>
            <a:fld id="{583F712F-13F8-4E65-9EB1-F1F6C21B1A51}" type="datetimeFigureOut">
              <a:rPr lang="nl-NL" smtClean="0"/>
              <a:t>25-6-2025</a:t>
            </a:fld>
            <a:endParaRPr lang="nl-NL"/>
          </a:p>
        </p:txBody>
      </p:sp>
      <p:sp>
        <p:nvSpPr>
          <p:cNvPr id="6" name="Tijdelijke aanduiding voor voettekst 5">
            <a:extLst>
              <a:ext uri="{FF2B5EF4-FFF2-40B4-BE49-F238E27FC236}">
                <a16:creationId xmlns:a16="http://schemas.microsoft.com/office/drawing/2014/main" id="{7E7E423C-8C25-023E-D05A-DD846CEDB3B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18ACAA9-C161-6017-82D6-3A7E3332FC6B}"/>
              </a:ext>
            </a:extLst>
          </p:cNvPr>
          <p:cNvSpPr>
            <a:spLocks noGrp="1"/>
          </p:cNvSpPr>
          <p:nvPr>
            <p:ph type="sldNum" sz="quarter" idx="12"/>
          </p:nvPr>
        </p:nvSpPr>
        <p:spPr/>
        <p:txBody>
          <a:bodyPr/>
          <a:lstStyle/>
          <a:p>
            <a:fld id="{4807F489-F201-4675-842F-3BDA48419FA3}" type="slidenum">
              <a:rPr lang="nl-NL" smtClean="0"/>
              <a:t>‹nr.›</a:t>
            </a:fld>
            <a:endParaRPr lang="nl-NL"/>
          </a:p>
        </p:txBody>
      </p:sp>
    </p:spTree>
    <p:extLst>
      <p:ext uri="{BB962C8B-B14F-4D97-AF65-F5344CB8AC3E}">
        <p14:creationId xmlns:p14="http://schemas.microsoft.com/office/powerpoint/2010/main" val="1069612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49F19E1-8E02-C247-4860-22461AD833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EC369F2-8FAF-9C10-7BA7-541511D859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F6DC4CD-F4E8-4A0C-6CC7-8FF6C11714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F712F-13F8-4E65-9EB1-F1F6C21B1A51}" type="datetimeFigureOut">
              <a:rPr lang="nl-NL" smtClean="0"/>
              <a:t>25-6-2025</a:t>
            </a:fld>
            <a:endParaRPr lang="nl-NL"/>
          </a:p>
        </p:txBody>
      </p:sp>
      <p:sp>
        <p:nvSpPr>
          <p:cNvPr id="5" name="Tijdelijke aanduiding voor voettekst 4">
            <a:extLst>
              <a:ext uri="{FF2B5EF4-FFF2-40B4-BE49-F238E27FC236}">
                <a16:creationId xmlns:a16="http://schemas.microsoft.com/office/drawing/2014/main" id="{976F1876-ADF2-39B6-36A8-BC816C0639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5ED75D8-38EE-629B-092B-E7E3F59983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07F489-F201-4675-842F-3BDA48419FA3}" type="slidenum">
              <a:rPr lang="nl-NL" smtClean="0"/>
              <a:t>‹nr.›</a:t>
            </a:fld>
            <a:endParaRPr lang="nl-NL"/>
          </a:p>
        </p:txBody>
      </p:sp>
    </p:spTree>
    <p:extLst>
      <p:ext uri="{BB962C8B-B14F-4D97-AF65-F5344CB8AC3E}">
        <p14:creationId xmlns:p14="http://schemas.microsoft.com/office/powerpoint/2010/main" val="950394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4FB7B7FE-184D-B4F6-39FA-AA75EFF4FC96}"/>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F195F113-21E0-C8FE-93BC-0B9737459AC2}"/>
              </a:ext>
            </a:extLst>
          </p:cNvPr>
          <p:cNvSpPr txBox="1"/>
          <p:nvPr/>
        </p:nvSpPr>
        <p:spPr>
          <a:xfrm>
            <a:off x="6937248" y="846374"/>
            <a:ext cx="486460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C08FEFD5-0A84-7002-A1E5-B73E585CE665}"/>
              </a:ext>
            </a:extLst>
          </p:cNvPr>
          <p:cNvSpPr txBox="1"/>
          <p:nvPr/>
        </p:nvSpPr>
        <p:spPr>
          <a:xfrm>
            <a:off x="231648" y="1859047"/>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Polish &amp; Coat</a:t>
            </a:r>
          </a:p>
        </p:txBody>
      </p:sp>
      <p:sp>
        <p:nvSpPr>
          <p:cNvPr id="9" name="Tekstvak 8">
            <a:extLst>
              <a:ext uri="{FF2B5EF4-FFF2-40B4-BE49-F238E27FC236}">
                <a16:creationId xmlns:a16="http://schemas.microsoft.com/office/drawing/2014/main" id="{3B83C741-BCA8-5231-AF40-7C46530707A1}"/>
              </a:ext>
            </a:extLst>
          </p:cNvPr>
          <p:cNvSpPr txBox="1"/>
          <p:nvPr/>
        </p:nvSpPr>
        <p:spPr>
          <a:xfrm>
            <a:off x="268224" y="2613398"/>
            <a:ext cx="11119104" cy="2862322"/>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Omschrijving</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Polish &amp; Coat is een  preventieve en correctieve bescherming tegen 				veroudering, vergeling en </a:t>
            </a:r>
            <a:r>
              <a:rPr lang="nl-NL" sz="2000" kern="100" dirty="0" err="1">
                <a:solidFill>
                  <a:srgbClr val="000000"/>
                </a:solidFill>
                <a:latin typeface="Calibri" panose="020F0502020204030204" pitchFamily="34" charset="0"/>
                <a:ea typeface="Calibri" panose="020F0502020204030204" pitchFamily="34" charset="0"/>
              </a:rPr>
              <a:t>verkrijting</a:t>
            </a:r>
            <a:r>
              <a:rPr lang="nl-NL" sz="2000" kern="100" dirty="0">
                <a:solidFill>
                  <a:srgbClr val="000000"/>
                </a:solidFill>
                <a:latin typeface="Calibri" panose="020F0502020204030204" pitchFamily="34" charset="0"/>
                <a:ea typeface="Calibri" panose="020F0502020204030204" pitchFamily="34" charset="0"/>
              </a:rPr>
              <a:t> van diverse harde materialen. Het 			bevat een fijn polijst emulsie voor een schoon en glanzend resultaat.</a:t>
            </a:r>
          </a:p>
          <a:p>
            <a:endParaRPr lang="nl-NL" sz="2000" kern="100" dirty="0">
              <a:solidFill>
                <a:srgbClr val="000000"/>
              </a:solidFill>
              <a:latin typeface="Calibri" panose="020F0502020204030204" pitchFamily="34" charset="0"/>
              <a:ea typeface="Calibri" panose="020F0502020204030204" pitchFamily="34" charset="0"/>
            </a:endParaRPr>
          </a:p>
          <a:p>
            <a:r>
              <a:rPr lang="nl-NL" sz="2000" b="1" kern="100" dirty="0">
                <a:solidFill>
                  <a:srgbClr val="000000"/>
                </a:solidFill>
                <a:effectLst/>
                <a:latin typeface="Calibri" panose="020F0502020204030204" pitchFamily="34" charset="0"/>
                <a:ea typeface="Calibri" panose="020F0502020204030204" pitchFamily="34" charset="0"/>
              </a:rPr>
              <a:t>Gebruiksdoel:		</a:t>
            </a:r>
            <a:r>
              <a:rPr lang="nl-NL" sz="2000" kern="100" dirty="0">
                <a:solidFill>
                  <a:srgbClr val="000000"/>
                </a:solidFill>
                <a:effectLst/>
                <a:latin typeface="Calibri" panose="020F0502020204030204" pitchFamily="34" charset="0"/>
                <a:ea typeface="Calibri" panose="020F0502020204030204" pitchFamily="34" charset="0"/>
              </a:rPr>
              <a:t>Polish &amp; coat reinigt, polijst en verzegelt in 1 behandeling. Polish &amp; Coat 			wordt gebruikt voor het reinigen en coaten van oppervlakken zoals: 				</a:t>
            </a:r>
            <a:r>
              <a:rPr lang="nl-NL" sz="2000" kern="100" dirty="0" err="1">
                <a:solidFill>
                  <a:srgbClr val="000000"/>
                </a:solidFill>
                <a:effectLst/>
                <a:latin typeface="Calibri" panose="020F0502020204030204" pitchFamily="34" charset="0"/>
                <a:ea typeface="Calibri" panose="020F0502020204030204" pitchFamily="34" charset="0"/>
              </a:rPr>
              <a:t>gelcoat</a:t>
            </a:r>
            <a:r>
              <a:rPr lang="nl-NL" sz="2000" kern="100" dirty="0">
                <a:solidFill>
                  <a:srgbClr val="000000"/>
                </a:solidFill>
                <a:effectLst/>
                <a:latin typeface="Calibri" panose="020F0502020204030204" pitchFamily="34" charset="0"/>
                <a:ea typeface="Calibri" panose="020F0502020204030204" pitchFamily="34" charset="0"/>
              </a:rPr>
              <a:t> acryl, aluminium, Ferro – metalen, chroom, roestvrij staal, 				kunststoffen en geverfde materialen welke door de jaren onderhevig 				zijn geweest aan vervuiling en /of verkleuring.</a:t>
            </a:r>
            <a:endParaRPr lang="nl-NL"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84306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8AE08-86B4-5731-1879-53F07107E0E9}"/>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5992D143-2194-E862-7ED4-7F9438B17121}"/>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755A9588-D367-413C-EE57-93DA25BCBA17}"/>
              </a:ext>
            </a:extLst>
          </p:cNvPr>
          <p:cNvSpPr txBox="1"/>
          <p:nvPr/>
        </p:nvSpPr>
        <p:spPr>
          <a:xfrm>
            <a:off x="6937248" y="846374"/>
            <a:ext cx="486460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90722211-DB9F-9054-3758-35DFC8F5DFAD}"/>
              </a:ext>
            </a:extLst>
          </p:cNvPr>
          <p:cNvSpPr txBox="1"/>
          <p:nvPr/>
        </p:nvSpPr>
        <p:spPr>
          <a:xfrm>
            <a:off x="231648" y="1859047"/>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Polish &amp; Coat</a:t>
            </a:r>
          </a:p>
        </p:txBody>
      </p:sp>
      <p:sp>
        <p:nvSpPr>
          <p:cNvPr id="3" name="Tekstvak 2">
            <a:extLst>
              <a:ext uri="{FF2B5EF4-FFF2-40B4-BE49-F238E27FC236}">
                <a16:creationId xmlns:a16="http://schemas.microsoft.com/office/drawing/2014/main" id="{DC8D52B8-7E61-C26F-B818-C0A332D7F972}"/>
              </a:ext>
            </a:extLst>
          </p:cNvPr>
          <p:cNvSpPr txBox="1"/>
          <p:nvPr/>
        </p:nvSpPr>
        <p:spPr>
          <a:xfrm>
            <a:off x="268224" y="2546110"/>
            <a:ext cx="11606784" cy="4401205"/>
          </a:xfrm>
          <a:prstGeom prst="rect">
            <a:avLst/>
          </a:prstGeom>
          <a:noFill/>
        </p:spPr>
        <p:txBody>
          <a:bodyPr wrap="square">
            <a:spAutoFit/>
          </a:bodyPr>
          <a:lstStyle/>
          <a:p>
            <a:r>
              <a:rPr lang="nl-NL" sz="2000" b="1" kern="100" dirty="0">
                <a:solidFill>
                  <a:srgbClr val="000000"/>
                </a:solidFill>
                <a:latin typeface="Calibri" panose="020F0502020204030204" pitchFamily="34" charset="0"/>
                <a:ea typeface="Calibri" panose="020F0502020204030204" pitchFamily="34" charset="0"/>
              </a:rPr>
              <a:t>Toepassingen:			</a:t>
            </a:r>
            <a:r>
              <a:rPr lang="nl-NL" sz="2000" kern="100" dirty="0">
                <a:solidFill>
                  <a:srgbClr val="000000"/>
                </a:solidFill>
                <a:latin typeface="Calibri" panose="020F0502020204030204" pitchFamily="34" charset="0"/>
                <a:ea typeface="Calibri" panose="020F0502020204030204" pitchFamily="34" charset="0"/>
              </a:rPr>
              <a:t>RVS</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Kunststoffen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Chroom</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a:t>
            </a:r>
            <a:r>
              <a:rPr lang="nl-NL" sz="2000" kern="100" dirty="0" err="1">
                <a:solidFill>
                  <a:srgbClr val="000000"/>
                </a:solidFill>
                <a:latin typeface="Calibri" panose="020F0502020204030204" pitchFamily="34" charset="0"/>
                <a:ea typeface="Calibri" panose="020F0502020204030204" pitchFamily="34" charset="0"/>
              </a:rPr>
              <a:t>Gepoedercoate</a:t>
            </a:r>
            <a:r>
              <a:rPr lang="nl-NL" sz="2000" kern="100" dirty="0">
                <a:solidFill>
                  <a:srgbClr val="000000"/>
                </a:solidFill>
                <a:latin typeface="Calibri" panose="020F0502020204030204" pitchFamily="34" charset="0"/>
                <a:ea typeface="Calibri" panose="020F0502020204030204" pitchFamily="34" charset="0"/>
              </a:rPr>
              <a:t> of geschilderde elementen</a:t>
            </a:r>
            <a:br>
              <a:rPr lang="nl-NL" sz="2000" kern="100" dirty="0">
                <a:solidFill>
                  <a:srgbClr val="000000"/>
                </a:solidFill>
                <a:latin typeface="Calibri" panose="020F0502020204030204" pitchFamily="34" charset="0"/>
                <a:ea typeface="Calibri" panose="020F0502020204030204" pitchFamily="34" charset="0"/>
              </a:rPr>
            </a:br>
            <a:endParaRPr lang="nl-NL" sz="2000" kern="100" dirty="0">
              <a:solidFill>
                <a:srgbClr val="000000"/>
              </a:solidFill>
              <a:latin typeface="Calibri" panose="020F0502020204030204" pitchFamily="34" charset="0"/>
              <a:ea typeface="Calibri" panose="020F0502020204030204" pitchFamily="34" charset="0"/>
            </a:endParaRPr>
          </a:p>
          <a:p>
            <a:r>
              <a:rPr lang="nl-NL" sz="2000" b="1" kern="100" dirty="0">
                <a:solidFill>
                  <a:srgbClr val="000000"/>
                </a:solidFill>
                <a:latin typeface="Calibri" panose="020F0502020204030204" pitchFamily="34" charset="0"/>
                <a:ea typeface="Calibri" panose="020F0502020204030204" pitchFamily="34" charset="0"/>
              </a:rPr>
              <a:t>Voornaamste kernmerken:	</a:t>
            </a:r>
            <a:r>
              <a:rPr lang="nl-NL" sz="2000" kern="100" dirty="0">
                <a:solidFill>
                  <a:srgbClr val="000000"/>
                </a:solidFill>
                <a:latin typeface="Calibri" panose="020F0502020204030204" pitchFamily="34" charset="0"/>
                <a:ea typeface="Calibri" panose="020F0502020204030204" pitchFamily="34" charset="0"/>
              </a:rPr>
              <a:t>De aangebrachte </a:t>
            </a:r>
            <a:r>
              <a:rPr lang="nl-NL" sz="2000" kern="100" dirty="0" err="1">
                <a:solidFill>
                  <a:srgbClr val="000000"/>
                </a:solidFill>
                <a:latin typeface="Calibri" panose="020F0502020204030204" pitchFamily="34" charset="0"/>
                <a:ea typeface="Calibri" panose="020F0502020204030204" pitchFamily="34" charset="0"/>
              </a:rPr>
              <a:t>nano</a:t>
            </a:r>
            <a:r>
              <a:rPr lang="nl-NL" sz="2000" kern="100" dirty="0">
                <a:solidFill>
                  <a:srgbClr val="000000"/>
                </a:solidFill>
                <a:latin typeface="Calibri" panose="020F0502020204030204" pitchFamily="34" charset="0"/>
                <a:ea typeface="Calibri" panose="020F0502020204030204" pitchFamily="34" charset="0"/>
              </a:rPr>
              <a:t> laag geeft een zeer langdurige 						bescherming tegen vervuiling.</a:t>
            </a:r>
          </a:p>
          <a:p>
            <a:r>
              <a:rPr lang="nl-NL" sz="2000" kern="100" dirty="0">
                <a:solidFill>
                  <a:srgbClr val="000000"/>
                </a:solidFill>
                <a:latin typeface="Calibri" panose="020F0502020204030204" pitchFamily="34" charset="0"/>
                <a:ea typeface="Calibri" panose="020F0502020204030204" pitchFamily="34" charset="0"/>
              </a:rPr>
              <a:t>				Minder onderhouden reiniging</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beschermt tegen veroudering, vergeling en </a:t>
            </a:r>
            <a:r>
              <a:rPr lang="nl-NL" sz="2000" kern="100" dirty="0" err="1">
                <a:solidFill>
                  <a:srgbClr val="000000"/>
                </a:solidFill>
                <a:latin typeface="Calibri" panose="020F0502020204030204" pitchFamily="34" charset="0"/>
                <a:ea typeface="Calibri" panose="020F0502020204030204" pitchFamily="34" charset="0"/>
              </a:rPr>
              <a:t>verkrijting</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Verkleurde onderdelen krijgen in de meeste gevallen 						hun originele kleur terug.</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Product is siliconen vrij.</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a:t>
            </a:r>
            <a:br>
              <a:rPr lang="nl-NL" sz="2000" kern="100" dirty="0">
                <a:solidFill>
                  <a:srgbClr val="000000"/>
                </a:solidFill>
                <a:latin typeface="Calibri" panose="020F0502020204030204" pitchFamily="34" charset="0"/>
                <a:ea typeface="Calibri" panose="020F0502020204030204" pitchFamily="34" charset="0"/>
              </a:rPr>
            </a:br>
            <a:endParaRPr lang="nl-NL" sz="2000"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65299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67BB8-E3B1-B5B1-A820-237FF5D1B644}"/>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A19D562D-A88F-BD0E-FC7E-404FF6C3F045}"/>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D4A943B3-2A43-E9F4-A041-4208B95920F5}"/>
              </a:ext>
            </a:extLst>
          </p:cNvPr>
          <p:cNvSpPr txBox="1"/>
          <p:nvPr/>
        </p:nvSpPr>
        <p:spPr>
          <a:xfrm>
            <a:off x="6937248" y="846374"/>
            <a:ext cx="486460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54597FCC-E169-1031-9BF3-51BF4CD24C0A}"/>
              </a:ext>
            </a:extLst>
          </p:cNvPr>
          <p:cNvSpPr txBox="1"/>
          <p:nvPr/>
        </p:nvSpPr>
        <p:spPr>
          <a:xfrm>
            <a:off x="231648" y="1859047"/>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Polish &amp; Coat</a:t>
            </a:r>
          </a:p>
        </p:txBody>
      </p:sp>
      <p:sp>
        <p:nvSpPr>
          <p:cNvPr id="3" name="Tekstvak 2">
            <a:extLst>
              <a:ext uri="{FF2B5EF4-FFF2-40B4-BE49-F238E27FC236}">
                <a16:creationId xmlns:a16="http://schemas.microsoft.com/office/drawing/2014/main" id="{05FA8826-1BC4-1E72-A83F-CDEA3866A6C0}"/>
              </a:ext>
            </a:extLst>
          </p:cNvPr>
          <p:cNvSpPr txBox="1"/>
          <p:nvPr/>
        </p:nvSpPr>
        <p:spPr>
          <a:xfrm>
            <a:off x="170688" y="2517100"/>
            <a:ext cx="11801856" cy="3763210"/>
          </a:xfrm>
          <a:prstGeom prst="rect">
            <a:avLst/>
          </a:prstGeom>
          <a:noFill/>
        </p:spPr>
        <p:txBody>
          <a:bodyPr wrap="square">
            <a:spAutoFit/>
          </a:bodyPr>
          <a:lstStyle/>
          <a:p>
            <a:pPr marL="3175">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Verwerkingsadvies:		</a:t>
            </a:r>
            <a:r>
              <a:rPr lang="nl-NL" sz="2000" kern="100" dirty="0">
                <a:solidFill>
                  <a:srgbClr val="000000"/>
                </a:solidFill>
                <a:effectLst/>
                <a:latin typeface="Calibri" panose="020F0502020204030204" pitchFamily="34" charset="0"/>
                <a:ea typeface="Calibri" panose="020F0502020204030204" pitchFamily="34" charset="0"/>
              </a:rPr>
              <a:t>De ondergrond moet droog en vrij van vet, olie en stof zijn.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Voor het verwijderen van eventuele aanslag en/of vetten raden wij de 					volgende stappen aan te volgen.</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Cleaner schudden voor gebruik.</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Aanbrengen door middel van sproeien.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Reinigen met de </a:t>
            </a:r>
            <a:r>
              <a:rPr lang="nl-NL" sz="2000" kern="100" dirty="0" err="1">
                <a:solidFill>
                  <a:srgbClr val="000000"/>
                </a:solidFill>
                <a:effectLst/>
                <a:latin typeface="Calibri" panose="020F0502020204030204" pitchFamily="34" charset="0"/>
                <a:ea typeface="Calibri" panose="020F0502020204030204" pitchFamily="34" charset="0"/>
              </a:rPr>
              <a:t>nano</a:t>
            </a:r>
            <a:r>
              <a:rPr lang="nl-NL" sz="2000" kern="100" dirty="0">
                <a:solidFill>
                  <a:srgbClr val="000000"/>
                </a:solidFill>
                <a:effectLst/>
                <a:latin typeface="Calibri" panose="020F0502020204030204" pitchFamily="34" charset="0"/>
                <a:ea typeface="Calibri" panose="020F0502020204030204" pitchFamily="34" charset="0"/>
              </a:rPr>
              <a:t> microvezeldoek of een zachte doek, spons of  					borstel.</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Eventueel naspoelen met water en bij grote oppervlakken met ruitenwisser 				</a:t>
            </a:r>
            <a:r>
              <a:rPr lang="nl-NL" sz="2000" kern="100" dirty="0">
                <a:solidFill>
                  <a:srgbClr val="000000"/>
                </a:solidFill>
                <a:latin typeface="Calibri" panose="020F0502020204030204" pitchFamily="34" charset="0"/>
                <a:ea typeface="Calibri" panose="020F0502020204030204" pitchFamily="34" charset="0"/>
              </a:rPr>
              <a:t>droogtrekken.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Voor extra reinigingsinformatie raadpl</a:t>
            </a:r>
            <a:r>
              <a:rPr lang="nl-NL" sz="2000" dirty="0">
                <a:solidFill>
                  <a:srgbClr val="000000"/>
                </a:solidFill>
                <a:effectLst/>
                <a:latin typeface="Arial" panose="020B0604020202020204" pitchFamily="34" charset="0"/>
                <a:ea typeface="Arial" panose="020B0604020202020204" pitchFamily="34" charset="0"/>
              </a:rPr>
              <a:t>eeg het productblad “ Cleaner.” </a:t>
            </a:r>
            <a:br>
              <a:rPr lang="nl-NL" sz="1800" dirty="0">
                <a:solidFill>
                  <a:srgbClr val="000000"/>
                </a:solidFill>
                <a:effectLst/>
                <a:latin typeface="Calibri" panose="020F0502020204030204" pitchFamily="34" charset="0"/>
                <a:ea typeface="Calibri" panose="020F0502020204030204" pitchFamily="34" charset="0"/>
              </a:rPr>
            </a:br>
            <a:endParaRPr lang="nl-NL" sz="2400"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75147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77566-C84C-A94D-FFAC-B8F4E63753C2}"/>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8A49AC60-A928-EBFA-AA14-0AD06AB2A2C4}"/>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33DF2530-4A73-E59E-A2F5-41B438DAB560}"/>
              </a:ext>
            </a:extLst>
          </p:cNvPr>
          <p:cNvSpPr txBox="1"/>
          <p:nvPr/>
        </p:nvSpPr>
        <p:spPr>
          <a:xfrm>
            <a:off x="6937248" y="846374"/>
            <a:ext cx="486460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7B261A3D-21E0-5784-F6DF-FD0B31627500}"/>
              </a:ext>
            </a:extLst>
          </p:cNvPr>
          <p:cNvSpPr txBox="1"/>
          <p:nvPr/>
        </p:nvSpPr>
        <p:spPr>
          <a:xfrm>
            <a:off x="231648" y="1859047"/>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Polish &amp; Coat</a:t>
            </a:r>
          </a:p>
        </p:txBody>
      </p:sp>
      <p:sp>
        <p:nvSpPr>
          <p:cNvPr id="3" name="Tekstvak 2">
            <a:extLst>
              <a:ext uri="{FF2B5EF4-FFF2-40B4-BE49-F238E27FC236}">
                <a16:creationId xmlns:a16="http://schemas.microsoft.com/office/drawing/2014/main" id="{358C5EA5-B86B-7657-AFDB-AE1B8DA7B806}"/>
              </a:ext>
            </a:extLst>
          </p:cNvPr>
          <p:cNvSpPr txBox="1"/>
          <p:nvPr/>
        </p:nvSpPr>
        <p:spPr>
          <a:xfrm>
            <a:off x="243840" y="2552438"/>
            <a:ext cx="11753088" cy="3754874"/>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Aanbrengen:		</a:t>
            </a:r>
            <a:r>
              <a:rPr lang="nl-NL" sz="2000" kern="100" dirty="0">
                <a:solidFill>
                  <a:srgbClr val="000000"/>
                </a:solidFill>
                <a:effectLst/>
                <a:latin typeface="Calibri" panose="020F0502020204030204" pitchFamily="34" charset="0"/>
                <a:ea typeface="Calibri" panose="020F0502020204030204" pitchFamily="34" charset="0"/>
              </a:rPr>
              <a:t>Na droging Polish &amp; Coat aanbrengen bij voorkeur met een </a:t>
            </a:r>
            <a:r>
              <a:rPr lang="nl-NL" sz="2000" kern="100" dirty="0" err="1">
                <a:solidFill>
                  <a:srgbClr val="000000"/>
                </a:solidFill>
                <a:effectLst/>
                <a:latin typeface="Calibri" panose="020F0502020204030204" pitchFamily="34" charset="0"/>
                <a:ea typeface="Calibri" panose="020F0502020204030204" pitchFamily="34" charset="0"/>
              </a:rPr>
              <a:t>nancoat</a:t>
            </a:r>
            <a:r>
              <a:rPr lang="nl-NL" sz="2000" kern="100" dirty="0">
                <a:solidFill>
                  <a:srgbClr val="000000"/>
                </a:solidFill>
                <a:effectLst/>
                <a:latin typeface="Calibri" panose="020F0502020204030204" pitchFamily="34" charset="0"/>
                <a:ea typeface="Calibri" panose="020F0502020204030204" pitchFamily="34" charset="0"/>
              </a:rPr>
              <a:t> 					applicatie pad. Breng geringe hoeveelheid van het product aan op de </a:t>
            </a:r>
            <a:r>
              <a:rPr lang="nl-NL" sz="2000" kern="100" dirty="0" err="1">
                <a:solidFill>
                  <a:srgbClr val="000000"/>
                </a:solidFill>
                <a:effectLst/>
                <a:latin typeface="Calibri" panose="020F0502020204030204" pitchFamily="34" charset="0"/>
                <a:ea typeface="Calibri" panose="020F0502020204030204" pitchFamily="34" charset="0"/>
              </a:rPr>
              <a:t>nanocoat</a:t>
            </a:r>
            <a:r>
              <a:rPr lang="nl-NL" sz="2000" kern="100" dirty="0">
                <a:solidFill>
                  <a:srgbClr val="000000"/>
                </a:solidFill>
                <a:effectLst/>
                <a:latin typeface="Calibri" panose="020F0502020204030204" pitchFamily="34" charset="0"/>
                <a:ea typeface="Calibri" panose="020F0502020204030204" pitchFamily="34" charset="0"/>
              </a:rPr>
              <a:t>				applicatie pad en wrijf het te behandelen onderdeel net zo lang in totdat 				nagenoeg geen residu meer aanwezig is. Oppervlakte minimaal 45 minuten laten 			drogen. Na droging kan het oppervlak indien gewenst na </a:t>
            </a:r>
            <a:r>
              <a:rPr lang="nl-NL" sz="2000" kern="100" dirty="0" err="1">
                <a:solidFill>
                  <a:srgbClr val="000000"/>
                </a:solidFill>
                <a:effectLst/>
                <a:latin typeface="Calibri" panose="020F0502020204030204" pitchFamily="34" charset="0"/>
                <a:ea typeface="Calibri" panose="020F0502020204030204" pitchFamily="34" charset="0"/>
              </a:rPr>
              <a:t>gespoets</a:t>
            </a:r>
            <a:r>
              <a:rPr lang="nl-NL" sz="2000" kern="100" dirty="0" err="1">
                <a:solidFill>
                  <a:srgbClr val="000000"/>
                </a:solidFill>
                <a:latin typeface="Calibri" panose="020F0502020204030204" pitchFamily="34" charset="0"/>
                <a:ea typeface="Calibri" panose="020F0502020204030204" pitchFamily="34" charset="0"/>
              </a:rPr>
              <a:t>t</a:t>
            </a:r>
            <a:r>
              <a:rPr lang="nl-NL" sz="2000"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worden met 		</a:t>
            </a:r>
            <a:r>
              <a:rPr lang="nl-NL" sz="2000"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een katoenen doek.</a:t>
            </a:r>
            <a:br>
              <a:rPr lang="nl-NL" sz="2000" kern="1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effectLst/>
              <a:latin typeface="Calibri" panose="020F0502020204030204" pitchFamily="34" charset="0"/>
              <a:ea typeface="Calibri" panose="020F0502020204030204" pitchFamily="34" charset="0"/>
            </a:endParaRPr>
          </a:p>
          <a:p>
            <a:r>
              <a:rPr lang="nl-NL" sz="2000" b="1" kern="100" dirty="0">
                <a:solidFill>
                  <a:srgbClr val="000000"/>
                </a:solidFill>
                <a:effectLst/>
                <a:latin typeface="Calibri" panose="020F0502020204030204" pitchFamily="34" charset="0"/>
                <a:ea typeface="Calibri" panose="020F0502020204030204" pitchFamily="34" charset="0"/>
              </a:rPr>
              <a:t>Reinigen en onderhoud: 	</a:t>
            </a:r>
            <a:r>
              <a:rPr lang="nl-NL" sz="2000" dirty="0">
                <a:solidFill>
                  <a:srgbClr val="000000"/>
                </a:solidFill>
                <a:effectLst/>
                <a:latin typeface="Calibri" panose="020F0502020204030204" pitchFamily="34" charset="0"/>
                <a:ea typeface="Calibri" panose="020F0502020204030204" pitchFamily="34" charset="0"/>
              </a:rPr>
              <a:t>Behandelde oppervlakken kunnen het beste gereinigd worden met een </a:t>
            </a:r>
            <a:r>
              <a:rPr lang="nl-NL" sz="2000" dirty="0" err="1">
                <a:solidFill>
                  <a:srgbClr val="000000"/>
                </a:solidFill>
                <a:effectLst/>
                <a:latin typeface="Calibri" panose="020F0502020204030204" pitchFamily="34" charset="0"/>
                <a:ea typeface="Calibri" panose="020F0502020204030204" pitchFamily="34" charset="0"/>
              </a:rPr>
              <a:t>nano</a:t>
            </a:r>
            <a:r>
              <a:rPr lang="nl-NL" sz="20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 microvezeldoek en Conditioner van Pattycoatings of een milde reiniger waaraan geen 		            	schuurmiddelen, zuren en/of biocides zijn toegevoegd. Voor een </a:t>
            </a:r>
            <a:r>
              <a:rPr lang="nl-NL" sz="2000" dirty="0" err="1">
                <a:solidFill>
                  <a:srgbClr val="000000"/>
                </a:solidFill>
                <a:effectLst/>
                <a:latin typeface="Calibri" panose="020F0502020204030204" pitchFamily="34" charset="0"/>
                <a:ea typeface="Calibri" panose="020F0502020204030204" pitchFamily="34" charset="0"/>
              </a:rPr>
              <a:t>streeploos</a:t>
            </a:r>
            <a:r>
              <a:rPr lang="nl-NL" sz="2000" dirty="0">
                <a:solidFill>
                  <a:srgbClr val="000000"/>
                </a:solidFill>
                <a:effectLst/>
                <a:latin typeface="Calibri" panose="020F0502020204030204" pitchFamily="34" charset="0"/>
                <a:ea typeface="Calibri" panose="020F0502020204030204" pitchFamily="34" charset="0"/>
              </a:rPr>
              <a:t> resultaat 			kan deze reiniger het best worden verdund met osmose (kalkvrij water). </a:t>
            </a:r>
            <a:endParaRPr lang="nl-NL" sz="1800" b="1" kern="100" dirty="0">
              <a:solidFill>
                <a:srgbClr val="000000"/>
              </a:solidFill>
              <a:effectLst/>
              <a:latin typeface="Calibri" panose="020F0502020204030204" pitchFamily="34" charset="0"/>
              <a:ea typeface="Calibri" panose="020F0502020204030204" pitchFamily="34" charset="0"/>
            </a:endParaRPr>
          </a:p>
          <a:p>
            <a:endParaRPr lang="nl-NL"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44828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73652-165D-AEA6-87C3-CA8DE99003E1}"/>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5BC8B499-B5FF-F634-C4DB-6DCF60F872C7}"/>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63749150-337F-28BA-8203-BE04D2D816B6}"/>
              </a:ext>
            </a:extLst>
          </p:cNvPr>
          <p:cNvSpPr txBox="1"/>
          <p:nvPr/>
        </p:nvSpPr>
        <p:spPr>
          <a:xfrm>
            <a:off x="6937248" y="846374"/>
            <a:ext cx="486460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19D2A0E4-CDDD-0E73-358F-5EC50F815C25}"/>
              </a:ext>
            </a:extLst>
          </p:cNvPr>
          <p:cNvSpPr txBox="1"/>
          <p:nvPr/>
        </p:nvSpPr>
        <p:spPr>
          <a:xfrm>
            <a:off x="231648" y="1859047"/>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Polish &amp; Coat</a:t>
            </a:r>
          </a:p>
        </p:txBody>
      </p:sp>
      <p:sp>
        <p:nvSpPr>
          <p:cNvPr id="3" name="Tekstvak 2">
            <a:extLst>
              <a:ext uri="{FF2B5EF4-FFF2-40B4-BE49-F238E27FC236}">
                <a16:creationId xmlns:a16="http://schemas.microsoft.com/office/drawing/2014/main" id="{97BF57CB-9757-ABCE-3175-13201565393A}"/>
              </a:ext>
            </a:extLst>
          </p:cNvPr>
          <p:cNvSpPr txBox="1"/>
          <p:nvPr/>
        </p:nvSpPr>
        <p:spPr>
          <a:xfrm>
            <a:off x="195072" y="2584627"/>
            <a:ext cx="11667744" cy="3447098"/>
          </a:xfrm>
          <a:prstGeom prst="rect">
            <a:avLst/>
          </a:prstGeom>
          <a:noFill/>
        </p:spPr>
        <p:txBody>
          <a:bodyPr wrap="square">
            <a:spAutoFit/>
          </a:bodyPr>
          <a:lstStyle/>
          <a:p>
            <a:r>
              <a:rPr lang="nl-NL" sz="2000" b="1" kern="100" dirty="0">
                <a:solidFill>
                  <a:srgbClr val="000000"/>
                </a:solidFill>
                <a:latin typeface="Calibri" panose="020F0502020204030204" pitchFamily="34" charset="0"/>
                <a:ea typeface="Calibri" panose="020F0502020204030204" pitchFamily="34" charset="0"/>
              </a:rPr>
              <a:t>K</a:t>
            </a:r>
            <a:r>
              <a:rPr lang="nl-NL" sz="2000" b="1" kern="100" dirty="0">
                <a:solidFill>
                  <a:srgbClr val="000000"/>
                </a:solidFill>
                <a:effectLst/>
                <a:latin typeface="Calibri" panose="020F0502020204030204" pitchFamily="34" charset="0"/>
                <a:ea typeface="Calibri" panose="020F0502020204030204" pitchFamily="34" charset="0"/>
              </a:rPr>
              <a:t>leur en glans</a:t>
            </a:r>
            <a:r>
              <a:rPr lang="nl-NL" sz="2000" b="1" kern="1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latin typeface="Calibri" panose="020F0502020204030204" pitchFamily="34" charset="0"/>
                <a:ea typeface="Calibri" panose="020F0502020204030204" pitchFamily="34" charset="0"/>
              </a:rPr>
              <a:t>Transparant. Droogt kleurloos op. Onzichtbaar</a:t>
            </a:r>
          </a:p>
          <a:p>
            <a:endParaRPr lang="nl-NL" sz="2000" dirty="0">
              <a:solidFill>
                <a:srgbClr val="000000"/>
              </a:solidFill>
              <a:latin typeface="Calibri" panose="020F0502020204030204" pitchFamily="34" charset="0"/>
              <a:ea typeface="Calibri" panose="020F0502020204030204" pitchFamily="34" charset="0"/>
            </a:endParaRPr>
          </a:p>
          <a:p>
            <a:r>
              <a:rPr lang="nl-NL" sz="2000" b="1" kern="100" dirty="0">
                <a:solidFill>
                  <a:srgbClr val="000000"/>
                </a:solidFill>
                <a:effectLst/>
                <a:latin typeface="Calibri" panose="020F0502020204030204" pitchFamily="34" charset="0"/>
                <a:ea typeface="Calibri" panose="020F0502020204030204" pitchFamily="34" charset="0"/>
              </a:rPr>
              <a:t>Verpakking:		 </a:t>
            </a:r>
            <a:r>
              <a:rPr lang="nl-NL" sz="2000" dirty="0">
                <a:solidFill>
                  <a:srgbClr val="000000"/>
                </a:solidFill>
                <a:effectLst/>
                <a:latin typeface="Calibri" panose="020F0502020204030204" pitchFamily="34" charset="0"/>
                <a:ea typeface="Calibri" panose="020F0502020204030204" pitchFamily="34" charset="0"/>
              </a:rPr>
              <a:t>Fles van 250 ml 1 liter en jerrycans 5 liter en 10 liter</a:t>
            </a:r>
            <a:br>
              <a:rPr lang="nl-NL" sz="2000" dirty="0">
                <a:solidFill>
                  <a:srgbClr val="000000"/>
                </a:solidFill>
                <a:effectLst/>
                <a:latin typeface="Calibri" panose="020F0502020204030204" pitchFamily="34" charset="0"/>
                <a:ea typeface="Calibri" panose="020F0502020204030204" pitchFamily="34" charset="0"/>
              </a:rPr>
            </a:br>
            <a:br>
              <a:rPr lang="nl-NL" sz="2000" dirty="0">
                <a:solidFill>
                  <a:srgbClr val="000000"/>
                </a:solidFill>
                <a:effectLst/>
                <a:latin typeface="Calibri" panose="020F0502020204030204" pitchFamily="34" charset="0"/>
                <a:ea typeface="Calibri" panose="020F0502020204030204" pitchFamily="34" charset="0"/>
              </a:rPr>
            </a:br>
            <a:r>
              <a:rPr lang="nl-NL" sz="2000" b="1" dirty="0">
                <a:solidFill>
                  <a:srgbClr val="000000"/>
                </a:solidFill>
                <a:effectLst/>
                <a:latin typeface="Calibri" panose="020F0502020204030204" pitchFamily="34" charset="0"/>
                <a:ea typeface="Calibri" panose="020F0502020204030204" pitchFamily="34" charset="0"/>
              </a:rPr>
              <a:t>PH waarde:</a:t>
            </a:r>
            <a:r>
              <a:rPr lang="nl-NL" sz="2000" dirty="0">
                <a:solidFill>
                  <a:srgbClr val="000000"/>
                </a:solidFill>
                <a:effectLst/>
                <a:latin typeface="Calibri" panose="020F0502020204030204" pitchFamily="34" charset="0"/>
                <a:ea typeface="Calibri" panose="020F0502020204030204" pitchFamily="34" charset="0"/>
              </a:rPr>
              <a:t>		2,5 (20°C)</a:t>
            </a:r>
            <a:br>
              <a:rPr lang="nl-NL" sz="2000" dirty="0">
                <a:solidFill>
                  <a:srgbClr val="000000"/>
                </a:solidFill>
                <a:effectLst/>
                <a:latin typeface="Calibri" panose="020F0502020204030204" pitchFamily="34" charset="0"/>
                <a:ea typeface="Calibri" panose="020F0502020204030204" pitchFamily="34" charset="0"/>
              </a:rPr>
            </a:b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a:t>
            </a:r>
            <a:r>
              <a:rPr lang="nl-NL" sz="2000" b="1" dirty="0">
                <a:solidFill>
                  <a:srgbClr val="000000"/>
                </a:solidFill>
                <a:effectLst/>
                <a:latin typeface="Calibri" panose="020F0502020204030204" pitchFamily="34" charset="0"/>
                <a:ea typeface="Calibri" panose="020F0502020204030204" pitchFamily="34" charset="0"/>
              </a:rPr>
              <a:t>Verbruik: 		</a:t>
            </a:r>
            <a:r>
              <a:rPr lang="nl-NL" sz="2000" kern="100" dirty="0">
                <a:solidFill>
                  <a:srgbClr val="000000"/>
                </a:solidFill>
                <a:effectLst/>
                <a:latin typeface="Calibri" panose="020F0502020204030204" pitchFamily="34" charset="0"/>
                <a:ea typeface="Calibri" panose="020F0502020204030204" pitchFamily="34" charset="0"/>
              </a:rPr>
              <a:t>Theoretisch rendement: 80-100 m2 p/</a:t>
            </a:r>
            <a:r>
              <a:rPr lang="nl-NL" sz="2000" kern="100" dirty="0" err="1">
                <a:solidFill>
                  <a:srgbClr val="000000"/>
                </a:solidFill>
                <a:effectLst/>
                <a:latin typeface="Calibri" panose="020F0502020204030204" pitchFamily="34" charset="0"/>
                <a:ea typeface="Calibri" panose="020F0502020204030204" pitchFamily="34" charset="0"/>
              </a:rPr>
              <a:t>ltr</a:t>
            </a:r>
            <a:r>
              <a:rPr lang="nl-NL" sz="2000" kern="100" dirty="0">
                <a:solidFill>
                  <a:srgbClr val="000000"/>
                </a:solidFill>
                <a:effectLst/>
                <a:latin typeface="Calibri" panose="020F0502020204030204" pitchFamily="34" charset="0"/>
                <a:ea typeface="Calibri" panose="020F0502020204030204" pitchFamily="34" charset="0"/>
              </a:rPr>
              <a:t> (1 laag)</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Het aangegeven verbruik is een richtwaarde. Afhankelijk van de aard van de 				ondergrond en de verwerking kan deze afwijken. Exacte verbruiken kunnen 				uitsluitend per </a:t>
            </a:r>
            <a:r>
              <a:rPr lang="nl-NL" sz="2000" dirty="0">
                <a:solidFill>
                  <a:srgbClr val="000000"/>
                </a:solidFill>
                <a:latin typeface="Calibri" panose="020F0502020204030204" pitchFamily="34" charset="0"/>
                <a:ea typeface="Calibri" panose="020F0502020204030204" pitchFamily="34" charset="0"/>
              </a:rPr>
              <a:t>project d.m.v. </a:t>
            </a:r>
            <a:r>
              <a:rPr lang="nl-NL" sz="2000" dirty="0">
                <a:solidFill>
                  <a:srgbClr val="000000"/>
                </a:solidFill>
                <a:effectLst/>
                <a:latin typeface="Calibri" panose="020F0502020204030204" pitchFamily="34" charset="0"/>
                <a:ea typeface="Calibri" panose="020F0502020204030204" pitchFamily="34" charset="0"/>
              </a:rPr>
              <a:t>proefvlakken bepaald worden.</a:t>
            </a:r>
            <a:endParaRPr lang="nl-NL" dirty="0">
              <a:solidFill>
                <a:srgbClr val="000000"/>
              </a:solidFill>
              <a:latin typeface="Calibri" panose="020F0502020204030204" pitchFamily="34" charset="0"/>
              <a:ea typeface="Calibri" panose="020F0502020204030204" pitchFamily="34" charset="0"/>
            </a:endParaRPr>
          </a:p>
          <a:p>
            <a:endParaRPr lang="nl-NL" dirty="0"/>
          </a:p>
        </p:txBody>
      </p:sp>
    </p:spTree>
    <p:extLst>
      <p:ext uri="{BB962C8B-B14F-4D97-AF65-F5344CB8AC3E}">
        <p14:creationId xmlns:p14="http://schemas.microsoft.com/office/powerpoint/2010/main" val="2359318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0C6B5-B232-B42E-086A-6CC9D6430B13}"/>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7E37BB30-E7D6-A5FA-33E3-FEF2D13F192D}"/>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1E7FC49A-ECF9-6B1D-00F7-146B06FEF4D6}"/>
              </a:ext>
            </a:extLst>
          </p:cNvPr>
          <p:cNvSpPr txBox="1"/>
          <p:nvPr/>
        </p:nvSpPr>
        <p:spPr>
          <a:xfrm>
            <a:off x="6937248" y="846374"/>
            <a:ext cx="486460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DDFBBD1C-8CEC-4D54-A094-41D40B37F306}"/>
              </a:ext>
            </a:extLst>
          </p:cNvPr>
          <p:cNvSpPr txBox="1"/>
          <p:nvPr/>
        </p:nvSpPr>
        <p:spPr>
          <a:xfrm>
            <a:off x="231648" y="1859047"/>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Polish &amp; Coat</a:t>
            </a:r>
          </a:p>
        </p:txBody>
      </p:sp>
      <p:sp>
        <p:nvSpPr>
          <p:cNvPr id="3" name="Tekstvak 2">
            <a:extLst>
              <a:ext uri="{FF2B5EF4-FFF2-40B4-BE49-F238E27FC236}">
                <a16:creationId xmlns:a16="http://schemas.microsoft.com/office/drawing/2014/main" id="{03A711AA-3385-AD77-68BE-8BCA7FD9B974}"/>
              </a:ext>
            </a:extLst>
          </p:cNvPr>
          <p:cNvSpPr txBox="1"/>
          <p:nvPr/>
        </p:nvSpPr>
        <p:spPr>
          <a:xfrm>
            <a:off x="146304" y="2510875"/>
            <a:ext cx="11801856" cy="4329134"/>
          </a:xfrm>
          <a:prstGeom prst="rect">
            <a:avLst/>
          </a:prstGeom>
          <a:noFill/>
        </p:spPr>
        <p:txBody>
          <a:bodyPr wrap="square">
            <a:spAutoFit/>
          </a:bodyPr>
          <a:lstStyle/>
          <a:p>
            <a:pPr marL="3810">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2000" kern="100" dirty="0">
                <a:solidFill>
                  <a:srgbClr val="000000"/>
                </a:solidFill>
                <a:effectLst/>
                <a:latin typeface="Calibri" panose="020F0502020204030204" pitchFamily="34" charset="0"/>
                <a:ea typeface="Calibri" panose="020F0502020204030204" pitchFamily="34" charset="0"/>
              </a:rPr>
              <a:t>Zorg voor een geschikte ventilatie in de 								verwerkingsruimte.</a:t>
            </a:r>
          </a:p>
          <a:p>
            <a:pPr>
              <a:lnSpc>
                <a:spcPct val="103000"/>
              </a:lnSpc>
              <a:spcAft>
                <a:spcPts val="20"/>
              </a:spcAft>
              <a:buNone/>
              <a:tabLst>
                <a:tab pos="975360" algn="ctr"/>
                <a:tab pos="3634105" algn="ctr"/>
              </a:tabLst>
            </a:pPr>
            <a:r>
              <a:rPr lang="nl-NL" sz="2000" b="1" kern="100" dirty="0">
                <a:solidFill>
                  <a:srgbClr val="000000"/>
                </a:solidFill>
                <a:effectLst/>
                <a:latin typeface="Calibri" panose="020F0502020204030204" pitchFamily="34" charset="0"/>
                <a:ea typeface="Calibri" panose="020F0502020204030204" pitchFamily="34" charset="0"/>
              </a:rPr>
              <a:t>Persoonlijke beschermingsuitrusting:</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Handschoenen. Veiligheidsbril. Beschermende kleding.</a:t>
            </a:r>
          </a:p>
          <a:p>
            <a:pPr>
              <a:lnSpc>
                <a:spcPct val="103000"/>
              </a:lnSpc>
              <a:spcAft>
                <a:spcPts val="20"/>
              </a:spcAft>
              <a:buNone/>
              <a:tabLst>
                <a:tab pos="975360" algn="ctr"/>
                <a:tab pos="3634105" algn="ctr"/>
              </a:tabLst>
            </a:pPr>
            <a:endParaRPr lang="nl-NL" sz="2000"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20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2000"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tabLst>
                <a:tab pos="975360" algn="ctr"/>
                <a:tab pos="3634105" algn="ctr"/>
              </a:tabLst>
            </a:pPr>
            <a:r>
              <a:rPr lang="nl-NL" sz="2000" b="1" kern="100" dirty="0">
                <a:solidFill>
                  <a:srgbClr val="000000"/>
                </a:solidFill>
                <a:effectLst/>
                <a:latin typeface="Calibri" panose="020F0502020204030204" pitchFamily="34" charset="0"/>
                <a:ea typeface="Calibri" panose="020F0502020204030204" pitchFamily="34" charset="0"/>
              </a:rPr>
              <a:t>Bescherming handen:		</a:t>
            </a:r>
            <a:r>
              <a:rPr lang="nl-NL" sz="2000" kern="100" dirty="0">
                <a:solidFill>
                  <a:srgbClr val="000000"/>
                </a:solidFill>
                <a:effectLst/>
                <a:latin typeface="Calibri" panose="020F0502020204030204" pitchFamily="34" charset="0"/>
                <a:ea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langer direct contact (Aanbeveling: 				beschermingsindex 6, overeenkomstig&gt; 480 minuten </a:t>
            </a:r>
            <a:r>
              <a:rPr lang="nl-NL" sz="2000" kern="100" dirty="0">
                <a:solidFill>
                  <a:srgbClr val="000000"/>
                </a:solidFill>
                <a:latin typeface="Calibri" panose="020F0502020204030204" pitchFamily="34" charset="0"/>
                <a:ea typeface="Calibri" panose="020F0502020204030204" pitchFamily="34" charset="0"/>
              </a:rPr>
              <a:t>permeatie volgens </a:t>
            </a:r>
            <a:r>
              <a:rPr lang="nl-NL" sz="2000" kern="100" dirty="0">
                <a:solidFill>
                  <a:srgbClr val="000000"/>
                </a:solidFill>
                <a:effectLst/>
                <a:latin typeface="Calibri" panose="020F0502020204030204" pitchFamily="34" charset="0"/>
                <a:ea typeface="Calibri" panose="020F0502020204030204" pitchFamily="34" charset="0"/>
              </a:rPr>
              <a:t>			EN 374): bv. nitrilrubber (&gt; = 0,4 mm), </a:t>
            </a:r>
            <a:r>
              <a:rPr lang="nl-NL" sz="2000" kern="100" dirty="0" err="1">
                <a:solidFill>
                  <a:srgbClr val="000000"/>
                </a:solidFill>
                <a:effectLst/>
                <a:latin typeface="Calibri" panose="020F0502020204030204" pitchFamily="34" charset="0"/>
                <a:ea typeface="Calibri" panose="020F0502020204030204" pitchFamily="34" charset="0"/>
              </a:rPr>
              <a:t>butylrubber</a:t>
            </a:r>
            <a:r>
              <a:rPr lang="nl-NL" sz="2000" kern="100" dirty="0">
                <a:solidFill>
                  <a:srgbClr val="000000"/>
                </a:solidFill>
                <a:effectLst/>
                <a:latin typeface="Calibri" panose="020F0502020204030204" pitchFamily="34" charset="0"/>
                <a:ea typeface="Calibri" panose="020F0502020204030204" pitchFamily="34" charset="0"/>
              </a:rPr>
              <a:t> (&gt; = 0,7 </a:t>
            </a:r>
            <a:r>
              <a:rPr lang="nl-NL" sz="2000" kern="100" dirty="0">
                <a:solidFill>
                  <a:srgbClr val="000000"/>
                </a:solidFill>
                <a:latin typeface="Calibri" panose="020F0502020204030204" pitchFamily="34" charset="0"/>
                <a:ea typeface="Calibri" panose="020F0502020204030204" pitchFamily="34" charset="0"/>
              </a:rPr>
              <a:t>mm) en 				anderen</a:t>
            </a:r>
            <a:r>
              <a:rPr lang="nl-NL" kern="100" dirty="0">
                <a:solidFill>
                  <a:srgbClr val="000000"/>
                </a:solidFill>
                <a:latin typeface="Calibri" panose="020F0502020204030204" pitchFamily="34" charset="0"/>
                <a:ea typeface="Calibri" panose="020F0502020204030204" pitchFamily="34" charset="0"/>
              </a:rPr>
              <a:t>.</a:t>
            </a:r>
          </a:p>
        </p:txBody>
      </p:sp>
      <p:pic>
        <p:nvPicPr>
          <p:cNvPr id="5" name="Afbeelding 4">
            <a:extLst>
              <a:ext uri="{FF2B5EF4-FFF2-40B4-BE49-F238E27FC236}">
                <a16:creationId xmlns:a16="http://schemas.microsoft.com/office/drawing/2014/main" id="{BABE9173-FE8C-3F23-6DA4-84E7684461AB}"/>
              </a:ext>
            </a:extLst>
          </p:cNvPr>
          <p:cNvPicPr>
            <a:picLocks noChangeAspect="1"/>
          </p:cNvPicPr>
          <p:nvPr/>
        </p:nvPicPr>
        <p:blipFill>
          <a:blip r:embed="rId3"/>
          <a:stretch>
            <a:fillRect/>
          </a:stretch>
        </p:blipFill>
        <p:spPr>
          <a:xfrm>
            <a:off x="6955440" y="3800822"/>
            <a:ext cx="2395824" cy="783370"/>
          </a:xfrm>
          <a:prstGeom prst="rect">
            <a:avLst/>
          </a:prstGeom>
        </p:spPr>
      </p:pic>
    </p:spTree>
    <p:extLst>
      <p:ext uri="{BB962C8B-B14F-4D97-AF65-F5344CB8AC3E}">
        <p14:creationId xmlns:p14="http://schemas.microsoft.com/office/powerpoint/2010/main" val="524729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ACD65-A2A1-A64A-F4E5-F47AD9DE4784}"/>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AF02F6F1-348F-E5AC-EF40-79F6FF1E12C3}"/>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3AAE2782-8F00-9E71-CE5D-38553D07704F}"/>
              </a:ext>
            </a:extLst>
          </p:cNvPr>
          <p:cNvSpPr txBox="1"/>
          <p:nvPr/>
        </p:nvSpPr>
        <p:spPr>
          <a:xfrm>
            <a:off x="6937248" y="846374"/>
            <a:ext cx="486460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C2A5375F-FDD1-7F05-B4E2-42B2439BCEEB}"/>
              </a:ext>
            </a:extLst>
          </p:cNvPr>
          <p:cNvSpPr txBox="1"/>
          <p:nvPr/>
        </p:nvSpPr>
        <p:spPr>
          <a:xfrm>
            <a:off x="231648" y="1859047"/>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Polish &amp; Coat</a:t>
            </a:r>
          </a:p>
        </p:txBody>
      </p:sp>
      <p:sp>
        <p:nvSpPr>
          <p:cNvPr id="8" name="Tekstvak 7">
            <a:extLst>
              <a:ext uri="{FF2B5EF4-FFF2-40B4-BE49-F238E27FC236}">
                <a16:creationId xmlns:a16="http://schemas.microsoft.com/office/drawing/2014/main" id="{29916231-DCD4-5B64-CD1E-AFC9E8D9FE41}"/>
              </a:ext>
            </a:extLst>
          </p:cNvPr>
          <p:cNvSpPr txBox="1"/>
          <p:nvPr/>
        </p:nvSpPr>
        <p:spPr>
          <a:xfrm>
            <a:off x="219456" y="2444726"/>
            <a:ext cx="11472672" cy="4456541"/>
          </a:xfrm>
          <a:prstGeom prst="rect">
            <a:avLst/>
          </a:prstGeom>
          <a:noFill/>
        </p:spPr>
        <p:txBody>
          <a:bodyPr wrap="square">
            <a:spAutoFit/>
          </a:bodyPr>
          <a:lstStyle/>
          <a:p>
            <a:pPr marL="0" marR="0" lvl="0" indent="0" algn="l" defTabSz="914400" rtl="0" eaLnBrk="1" fontAlgn="auto" latinLnBrk="0" hangingPunct="1">
              <a:lnSpc>
                <a:spcPct val="103000"/>
              </a:lnSpc>
              <a:spcBef>
                <a:spcPts val="0"/>
              </a:spcBef>
              <a:spcAft>
                <a:spcPts val="20"/>
              </a:spcAft>
              <a:buClrTx/>
              <a:buSzTx/>
              <a:buFontTx/>
              <a:buNone/>
              <a:tabLst>
                <a:tab pos="513715" algn="ctr"/>
                <a:tab pos="3735705" algn="ctr"/>
              </a:tabLst>
              <a:defRPr/>
            </a:pPr>
            <a:r>
              <a:rPr kumimoji="0" lang="nl-NL" sz="20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Oogbescherming:	 	</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Veiligheidsbril met zijbescherming conform EN 166 dragen.</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endPar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103000"/>
              </a:lnSpc>
              <a:spcBef>
                <a:spcPts val="0"/>
              </a:spcBef>
              <a:spcAft>
                <a:spcPts val="20"/>
              </a:spcAft>
              <a:buClrTx/>
              <a:buSzTx/>
              <a:buFontTx/>
              <a:buNone/>
              <a:tabLst>
                <a:tab pos="1069340" algn="ctr"/>
                <a:tab pos="3286125" algn="ctr"/>
              </a:tabLst>
              <a:defRPr/>
            </a:pPr>
            <a:r>
              <a:rPr kumimoji="0" lang="nl-NL" sz="20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Bescherming van de huid en het lichaam: 	</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Draag geschikte beschermende kleding.</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20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Bescherming luchtwegen:	                                </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Normaal gesproken is geen persoonlijke 								ademhalingsbescherming 	vereist. In geval van het risico op 						overmatige vorming van stof een geschikt masker dragen.</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Overige informatie: 			</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Niet eten, drinken of roken tijdens het gebruik. </a:t>
            </a:r>
          </a:p>
          <a:p>
            <a:pPr marL="1009650" marR="0" lvl="0" indent="0" algn="ctr" defTabSz="914400" rtl="0" eaLnBrk="1" fontAlgn="auto" latinLnBrk="0" hangingPunct="1">
              <a:lnSpc>
                <a:spcPct val="107000"/>
              </a:lnSpc>
              <a:spcBef>
                <a:spcPts val="0"/>
              </a:spcBef>
              <a:spcAft>
                <a:spcPts val="800"/>
              </a:spcAft>
              <a:buClrTx/>
              <a:buSzTx/>
              <a:buFontTx/>
              <a:buNone/>
              <a:tabLst/>
              <a:defRPr/>
            </a:pP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Voor extra informatie raadpleeg het MSDS blad</a:t>
            </a:r>
            <a:r>
              <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a:t>
            </a:r>
            <a:br>
              <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endPar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a:p>
            <a:pPr marL="113030" marR="62865" lvl="0" indent="0" algn="just" defTabSz="914400" rtl="0" eaLnBrk="1" fontAlgn="auto" latinLnBrk="0" hangingPunct="1">
              <a:lnSpc>
                <a:spcPct val="100000"/>
              </a:lnSpc>
              <a:spcBef>
                <a:spcPts val="0"/>
              </a:spcBef>
              <a:spcAft>
                <a:spcPts val="270"/>
              </a:spcAft>
              <a:buClrTx/>
              <a:buSzTx/>
              <a:buFontTx/>
              <a:buNone/>
              <a:tabLst/>
              <a:defRPr/>
            </a:pPr>
            <a:r>
              <a:rPr kumimoji="0" lang="nl-NL" sz="1000" b="0" i="1"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Dit productblad werd samengesteld op basis van de laatste stand der techniek en onze ervaring. Gezien de grote verscheidenheid aan ondergrond en objectomstandigheden aanvaarden wij op grond van de inhoud van deze informatie geen enkele aansprakelijkheid. De koper /gebruiker is dan ook niet ontslagen van de verantwoordelijkheid om onze materialen deskundig te laten beoordelen op hun geschiktheid voor een bepaalde ondergrond in haar  specifieke omstandigheden. Bij het verschijnen van een nieuwe editie van deze informatie verliest de huidige haar geldigheid</a:t>
            </a:r>
            <a:r>
              <a:rPr kumimoji="0" lang="nl-NL" sz="900" b="0" i="1"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endParaRPr kumimoji="0" lang="nl-NL" sz="9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900" b="0" i="1"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nl-NL" sz="1000" b="1" i="0" u="none" strike="noStrike" kern="100" cap="none" spc="0" normalizeH="0" baseline="0" noProof="0" dirty="0">
                <a:ln>
                  <a:noFill/>
                </a:ln>
                <a:solidFill>
                  <a:srgbClr val="B1AFB4"/>
                </a:solidFill>
                <a:effectLst/>
                <a:uLnTx/>
                <a:uFillTx/>
                <a:latin typeface="Calibri" panose="020F0502020204030204" pitchFamily="34" charset="0"/>
                <a:ea typeface="Calibri" panose="020F0502020204030204" pitchFamily="34" charset="0"/>
                <a:cs typeface="+mn-cs"/>
              </a:rPr>
              <a:t>Op alle leveringen, offertes en adviezen zijn de algemene voorwaarden van de VVVF Vereniging van Verf- en Drukinktfabrikanten in Nederland gedeponeerd ter griffie van de arrondissementsrechtbank te Amsterdam van toepassing tenzij anders overeengekomen. Inkoopvoorwaarde van afnemers kunnen wij niet aanvaarden</a:t>
            </a:r>
            <a:r>
              <a:rPr kumimoji="0" lang="nl-NL" sz="800" b="0" i="0" u="none" strike="noStrike" kern="100" cap="none" spc="0" normalizeH="0" baseline="0" noProof="0" dirty="0">
                <a:ln>
                  <a:noFill/>
                </a:ln>
                <a:solidFill>
                  <a:srgbClr val="B1AFB4"/>
                </a:solidFill>
                <a:effectLst/>
                <a:uLnTx/>
                <a:uFillTx/>
                <a:latin typeface="Calibri" panose="020F0502020204030204" pitchFamily="34" charset="0"/>
                <a:ea typeface="Calibri" panose="020F0502020204030204" pitchFamily="34" charset="0"/>
                <a:cs typeface="+mn-cs"/>
              </a:rPr>
              <a:t>.</a:t>
            </a:r>
            <a:r>
              <a:rPr kumimoji="0" lang="nl-NL" sz="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endParaRPr kumimoji="0" lang="nl-NL" sz="2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Tree>
    <p:extLst>
      <p:ext uri="{BB962C8B-B14F-4D97-AF65-F5344CB8AC3E}">
        <p14:creationId xmlns:p14="http://schemas.microsoft.com/office/powerpoint/2010/main" val="1982446326"/>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1025</Words>
  <Application>Microsoft Office PowerPoint</Application>
  <PresentationFormat>Breedbeeld</PresentationFormat>
  <Paragraphs>38</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8</cp:revision>
  <dcterms:created xsi:type="dcterms:W3CDTF">2025-06-06T12:09:24Z</dcterms:created>
  <dcterms:modified xsi:type="dcterms:W3CDTF">2025-06-25T22:14:39Z</dcterms:modified>
</cp:coreProperties>
</file>