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45" d="100"/>
          <a:sy n="45" d="100"/>
        </p:scale>
        <p:origin x="6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6E7FF2-AF6E-D0EB-788D-11A44F26B404}"/>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28C4E0A-A83A-5C2D-9C90-78548738EF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9216E1A-CF50-90D7-4355-DF22D87EC138}"/>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76D40563-D67E-402A-C256-80CA6D7FDB5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73FB29-1D85-B71B-77FE-362E29CEBA40}"/>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100325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AFCC47-8D44-2CB6-61A3-ADDACF7CE80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98B15AA0-9508-182A-47BC-CCB3D5716B12}"/>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DB586BB-1C21-5746-002F-D1550FAC2F6F}"/>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8D824417-BEDE-9AED-EF62-5D703649459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43BEF54-5F58-0B41-C053-AA7AA2A632B8}"/>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1960289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F3ED120-C797-52EB-D1C0-D53DFE4A6C66}"/>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5B8CF5B-C9A9-42AE-62A3-3001420C8E2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49BDAF1-A393-1F2B-6981-A464493AA4B6}"/>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5C9C7975-CE84-770F-5CDB-0DD3D63B3DA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9A2E4FC-BD63-EC6D-19EF-60D8EC26BF4F}"/>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193209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88FBD7-791F-8AAE-83B4-B0405B9E906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6397612-D8AE-A350-B310-E71AEF0C00F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B8AC4F1-4F66-DCF3-2F88-E3739CB0594B}"/>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EA025BF4-758C-B5DC-EAF4-01FB806505A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27FE6E2-B238-5A4A-9E18-AC59745FDC35}"/>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3590513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1992E2-2B67-56D3-1B32-E33553FC69B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6181433-8BCD-89C3-3421-E18DB615A0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8FF49A3-1012-421A-B6ED-F61B97CE8BF6}"/>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E77B52C4-5490-835A-39B6-B1E7E8EDB47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C847A2B-C8A5-E73E-CC6A-3170EF07B4D2}"/>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361108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251A41-F032-31B7-C3C7-50DEB67F91C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9ADC733-A15B-E46E-239C-4E6F20FAD9E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B35CD05-08C0-94EF-8864-9B51040907F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5BA84BD-13ED-AA63-EAF0-DE3608BED2FC}"/>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6EFA62F5-3BE6-8C66-79FF-F2D41C8DA7E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9644FBA-4156-A2AB-51AB-D37DF757BCBD}"/>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933069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A16E-C2D2-3D5C-AD4A-80CF89E3E33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9372B45-46F9-4E97-B41C-6A86FB972B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E4B0E4-87CE-0C82-6F1F-2FCEB1FEBA5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A48597DD-7FAC-5F3F-6BDD-8BDDD5D023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4C794D-74A0-4065-AB34-6FD22E46BC4F}"/>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9C8DC24-5A3D-1E48-14A1-1CC3F0F0D48B}"/>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8" name="Tijdelijke aanduiding voor voettekst 7">
            <a:extLst>
              <a:ext uri="{FF2B5EF4-FFF2-40B4-BE49-F238E27FC236}">
                <a16:creationId xmlns:a16="http://schemas.microsoft.com/office/drawing/2014/main" id="{7A3D2A35-0AB8-2099-0A83-F0440304C76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13D1ACB-85B9-EB59-25C0-BABC398BC247}"/>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374478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223CF9-335F-122F-407D-427F5790227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8C995CF6-98B2-99C2-4499-326E06735154}"/>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4" name="Tijdelijke aanduiding voor voettekst 3">
            <a:extLst>
              <a:ext uri="{FF2B5EF4-FFF2-40B4-BE49-F238E27FC236}">
                <a16:creationId xmlns:a16="http://schemas.microsoft.com/office/drawing/2014/main" id="{19EAEB53-6951-DC5C-09C9-65E119F7D2D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2ED5277-AD07-AEFF-9AFE-7CF0A6568263}"/>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4056286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EF8DCCD-9F89-77FA-941F-762F09842D35}"/>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3" name="Tijdelijke aanduiding voor voettekst 2">
            <a:extLst>
              <a:ext uri="{FF2B5EF4-FFF2-40B4-BE49-F238E27FC236}">
                <a16:creationId xmlns:a16="http://schemas.microsoft.com/office/drawing/2014/main" id="{5BDD76A1-FAA3-9382-77E7-88A992F0A75E}"/>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F2CAF4B-2D7A-6DBD-1C22-60B382B0A7D1}"/>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2602189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765AF-EAFB-FD95-096B-05CE7C4CA23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B5F8AE9-3F7E-114C-16E4-B8424F4BB9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211602E-B550-841F-0CBB-ADB32F76E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338B025-6AA3-551E-0591-609FA36E002F}"/>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9F9FC5D2-E0C9-51FE-2A63-F58CC83EBFD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87B9427-FB6E-D88C-71FD-17148231180A}"/>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1050978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B2C710-04D7-93FD-1F2C-DCF68E7A51A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CB04ABE-A70B-CDAF-51CF-DA2412DECB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2849BDE-B01B-5E23-CE14-3A4429A9D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DCC9A23-2ADC-F882-105E-E6ABC5D6157C}"/>
              </a:ext>
            </a:extLst>
          </p:cNvPr>
          <p:cNvSpPr>
            <a:spLocks noGrp="1"/>
          </p:cNvSpPr>
          <p:nvPr>
            <p:ph type="dt" sz="half" idx="10"/>
          </p:nvPr>
        </p:nvSpPr>
        <p:spPr/>
        <p:txBody>
          <a:bodyPr/>
          <a:lstStyle/>
          <a:p>
            <a:fld id="{1FDE697C-D7C6-4DF1-8E8C-AB9DF4F58064}"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FC292601-5D7B-A63B-CF0C-348E315B4E2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461189D-E11F-2084-F25E-F4E71FF7E7F5}"/>
              </a:ext>
            </a:extLst>
          </p:cNvPr>
          <p:cNvSpPr>
            <a:spLocks noGrp="1"/>
          </p:cNvSpPr>
          <p:nvPr>
            <p:ph type="sldNum" sz="quarter" idx="12"/>
          </p:nvPr>
        </p:nvSpPr>
        <p:spPr/>
        <p:txBody>
          <a:bodyPr/>
          <a:lstStyle/>
          <a:p>
            <a:fld id="{BC2B1241-0507-4E7E-8F4D-C2C7FAE08C96}" type="slidenum">
              <a:rPr lang="nl-NL" smtClean="0"/>
              <a:t>‹nr.›</a:t>
            </a:fld>
            <a:endParaRPr lang="nl-NL"/>
          </a:p>
        </p:txBody>
      </p:sp>
    </p:spTree>
    <p:extLst>
      <p:ext uri="{BB962C8B-B14F-4D97-AF65-F5344CB8AC3E}">
        <p14:creationId xmlns:p14="http://schemas.microsoft.com/office/powerpoint/2010/main" val="2794540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11F1219-1523-32BF-43BC-18C8CF14AC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BF22E71-6782-5775-200A-A4D40726CE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85B9A8F-47E5-3DAD-5A00-12348084A5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DE697C-D7C6-4DF1-8E8C-AB9DF4F58064}"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8BF8F3CE-9B14-2F93-DD27-7817CA779A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4185B5D3-A5A6-73F7-7FD7-07A2A0B307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B1241-0507-4E7E-8F4D-C2C7FAE08C96}" type="slidenum">
              <a:rPr lang="nl-NL" smtClean="0"/>
              <a:t>‹nr.›</a:t>
            </a:fld>
            <a:endParaRPr lang="nl-NL"/>
          </a:p>
        </p:txBody>
      </p:sp>
    </p:spTree>
    <p:extLst>
      <p:ext uri="{BB962C8B-B14F-4D97-AF65-F5344CB8AC3E}">
        <p14:creationId xmlns:p14="http://schemas.microsoft.com/office/powerpoint/2010/main" val="34865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B0AE57D9-FE26-B49C-BB82-1C660F8DC27D}"/>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9D044A3-7BA8-E1A8-76C4-CB656B91DB7C}"/>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A488ABD5-AF61-CC03-DCF2-DA714D92F297}"/>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10" name="Tekstvak 9">
            <a:extLst>
              <a:ext uri="{FF2B5EF4-FFF2-40B4-BE49-F238E27FC236}">
                <a16:creationId xmlns:a16="http://schemas.microsoft.com/office/drawing/2014/main" id="{E25336F2-8DE5-5AEC-0848-D386415BD1FB}"/>
              </a:ext>
            </a:extLst>
          </p:cNvPr>
          <p:cNvSpPr txBox="1"/>
          <p:nvPr/>
        </p:nvSpPr>
        <p:spPr>
          <a:xfrm>
            <a:off x="260496" y="2592247"/>
            <a:ext cx="11833968" cy="3854388"/>
          </a:xfrm>
          <a:prstGeom prst="rect">
            <a:avLst/>
          </a:prstGeom>
          <a:noFill/>
        </p:spPr>
        <p:txBody>
          <a:bodyPr wrap="square">
            <a:spAutoFit/>
          </a:bodyPr>
          <a:lstStyle/>
          <a:p>
            <a:pPr marR="63500" indent="-6350">
              <a:lnSpc>
                <a:spcPct val="103000"/>
              </a:lnSpc>
              <a:tabLst>
                <a:tab pos="1209600" algn="ctr"/>
              </a:tabLst>
            </a:pPr>
            <a:r>
              <a:rPr lang="nl-NL" sz="2000" b="1" kern="100" dirty="0">
                <a:solidFill>
                  <a:srgbClr val="000000"/>
                </a:solidFill>
                <a:effectLst/>
                <a:latin typeface="Calibri" panose="020F0502020204030204" pitchFamily="34" charset="0"/>
                <a:ea typeface="Calibri" panose="020F0502020204030204" pitchFamily="34" charset="0"/>
              </a:rPr>
              <a:t>Omschrijving:			</a:t>
            </a:r>
            <a:r>
              <a:rPr lang="nl-NL" sz="2000" kern="100" dirty="0">
                <a:solidFill>
                  <a:srgbClr val="000000"/>
                </a:solidFill>
                <a:latin typeface="Calibri" panose="020F0502020204030204" pitchFamily="34" charset="0"/>
                <a:ea typeface="Calibri" panose="020F0502020204030204" pitchFamily="34" charset="0"/>
              </a:rPr>
              <a:t>2C </a:t>
            </a:r>
            <a:r>
              <a:rPr lang="nl-NL" sz="2000" kern="100" dirty="0" err="1">
                <a:solidFill>
                  <a:srgbClr val="000000"/>
                </a:solidFill>
                <a:latin typeface="Calibri" panose="020F0502020204030204" pitchFamily="34" charset="0"/>
                <a:ea typeface="Calibri" panose="020F0502020204030204" pitchFamily="34" charset="0"/>
              </a:rPr>
              <a:t>Perma</a:t>
            </a:r>
            <a:r>
              <a:rPr lang="nl-NL" sz="2000" kern="100" dirty="0">
                <a:solidFill>
                  <a:srgbClr val="000000"/>
                </a:solidFill>
                <a:latin typeface="Calibri" panose="020F0502020204030204" pitchFamily="34" charset="0"/>
                <a:ea typeface="Calibri" panose="020F0502020204030204" pitchFamily="34" charset="0"/>
              </a:rPr>
              <a:t> Coat  is een transparante 2-componenten </a:t>
            </a:r>
            <a:r>
              <a:rPr lang="nl-NL" sz="2000" kern="100" dirty="0" err="1">
                <a:solidFill>
                  <a:srgbClr val="000000"/>
                </a:solidFill>
                <a:latin typeface="Calibri" panose="020F0502020204030204" pitchFamily="34" charset="0"/>
                <a:ea typeface="Calibri" panose="020F0502020204030204" pitchFamily="34" charset="0"/>
              </a:rPr>
              <a:t>polysiloxan</a:t>
            </a:r>
            <a:r>
              <a:rPr lang="nl-NL" sz="2000" kern="100" dirty="0">
                <a:solidFill>
                  <a:srgbClr val="000000"/>
                </a:solidFill>
                <a:latin typeface="Calibri" panose="020F0502020204030204" pitchFamily="34" charset="0"/>
                <a:ea typeface="Calibri" panose="020F0502020204030204" pitchFamily="34" charset="0"/>
              </a:rPr>
              <a:t>-epoxy 					coating. De op nanotechnologie gebaseerde coating is een 1-laags systeem </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welke in één arbeidsgang wordt aangebracht.</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dirty="0">
                <a:solidFill>
                  <a:srgbClr val="000000"/>
                </a:solidFill>
                <a:latin typeface="Calibri" panose="020F0502020204030204" pitchFamily="34" charset="0"/>
                <a:ea typeface="Calibri" panose="020F0502020204030204" pitchFamily="34" charset="0"/>
              </a:rPr>
              <a:t>Gebruiksdoel:			</a:t>
            </a:r>
            <a:r>
              <a:rPr lang="nl-NL" sz="2000" dirty="0">
                <a:solidFill>
                  <a:srgbClr val="000000"/>
                </a:solidFill>
                <a:effectLst/>
                <a:latin typeface="Calibri" panose="020F0502020204030204" pitchFamily="34" charset="0"/>
                <a:ea typeface="Calibri" panose="020F0502020204030204" pitchFamily="34" charset="0"/>
              </a:rPr>
              <a:t>2C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wordt  gebruikt voor het coaten van oppervlakken welke 				door de jaren onderhevig zijn geweest aan vervuiling en/of verkleuring. </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Toepassingen:		</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Aluminium gevel beplating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Gepoedercoate</a:t>
            </a:r>
            <a:r>
              <a:rPr lang="nl-NL" sz="2000" kern="100" dirty="0">
                <a:solidFill>
                  <a:srgbClr val="000000"/>
                </a:solidFill>
                <a:effectLst/>
                <a:latin typeface="Calibri" panose="020F0502020204030204" pitchFamily="34" charset="0"/>
                <a:ea typeface="Calibri" panose="020F0502020204030204" pitchFamily="34" charset="0"/>
              </a:rPr>
              <a:t> oppervlakken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Stalen ondergronden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Trespa</a:t>
            </a:r>
            <a:r>
              <a:rPr lang="nl-NL" sz="2000" kern="100" dirty="0">
                <a:solidFill>
                  <a:srgbClr val="000000"/>
                </a:solidFill>
                <a:effectLst/>
                <a:latin typeface="Calibri" panose="020F0502020204030204" pitchFamily="34" charset="0"/>
                <a:ea typeface="Calibri" panose="020F0502020204030204" pitchFamily="34" charset="0"/>
              </a:rPr>
              <a:t> gevelbeplating </a:t>
            </a:r>
            <a:r>
              <a:rPr lang="nl-NL" sz="2000" b="1" kern="100" dirty="0">
                <a:solidFill>
                  <a:srgbClr val="000000"/>
                </a:solidFill>
                <a:effectLst/>
                <a:latin typeface="Calibri" panose="020F0502020204030204" pitchFamily="34" charset="0"/>
                <a:ea typeface="Calibri" panose="020F0502020204030204" pitchFamily="34" charset="0"/>
              </a:rPr>
              <a:t>	 	</a:t>
            </a:r>
            <a:r>
              <a:rPr lang="nl-NL" sz="1800" b="1" kern="100" dirty="0">
                <a:solidFill>
                  <a:srgbClr val="000000"/>
                </a:solidFill>
                <a:effectLst/>
                <a:latin typeface="Calibri" panose="020F0502020204030204" pitchFamily="34" charset="0"/>
                <a:ea typeface="Calibri" panose="020F0502020204030204" pitchFamily="34" charset="0"/>
              </a:rPr>
              <a:t> 	 		</a:t>
            </a:r>
            <a:endParaRPr lang="nl-NL" kern="100" dirty="0">
              <a:solidFill>
                <a:srgbClr val="000000"/>
              </a:solidFill>
              <a:latin typeface="Calibri" panose="020F0502020204030204" pitchFamily="34" charset="0"/>
              <a:ea typeface="Calibri" panose="020F0502020204030204" pitchFamily="34" charset="0"/>
            </a:endParaRPr>
          </a:p>
          <a:p>
            <a:pPr marL="3155315" marR="63500" indent="-6350" algn="just">
              <a:lnSpc>
                <a:spcPct val="103000"/>
              </a:lnSpc>
              <a:spcAft>
                <a:spcPts val="20"/>
              </a:spcAft>
            </a:pPr>
            <a:r>
              <a:rPr lang="nl-NL" sz="1800" kern="100"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935171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8454D-2FF8-D266-616A-88932763567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3F3BBB1-605D-9C2E-FD71-96C0F5E09C15}"/>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E4C8E61-738C-87A9-647F-9884F939AAC7}"/>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1FED47E7-CD56-9EBB-4828-A7FC90BD0C4D}"/>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8129720A-AFC6-198D-53F9-9708913CA047}"/>
              </a:ext>
            </a:extLst>
          </p:cNvPr>
          <p:cNvSpPr txBox="1"/>
          <p:nvPr/>
        </p:nvSpPr>
        <p:spPr>
          <a:xfrm>
            <a:off x="451104" y="2479651"/>
            <a:ext cx="11362944" cy="2029273"/>
          </a:xfrm>
          <a:prstGeom prst="rect">
            <a:avLst/>
          </a:prstGeom>
          <a:noFill/>
        </p:spPr>
        <p:txBody>
          <a:bodyPr wrap="square">
            <a:spAutoFit/>
          </a:bodyPr>
          <a:lstStyle/>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marL="1009650" algn="ct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marL="113030" marR="62865" algn="just">
              <a:lnSpc>
                <a:spcPct val="100000"/>
              </a:lnSpc>
              <a:spcAft>
                <a:spcPts val="270"/>
              </a:spcAft>
              <a:buNone/>
            </a:pPr>
            <a:r>
              <a:rPr lang="nl-NL" sz="900" i="1" kern="100" dirty="0">
                <a:solidFill>
                  <a:srgbClr val="000000"/>
                </a:solidFill>
                <a:effectLst/>
                <a:latin typeface="Calibri" panose="020F0502020204030204" pitchFamily="34" charset="0"/>
                <a:ea typeface="Calibri" panose="020F0502020204030204" pitchFamily="34" charset="0"/>
              </a:rPr>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 </a:t>
            </a:r>
            <a:endParaRPr lang="nl-NL" sz="9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900" i="1" kern="100" dirty="0">
                <a:solidFill>
                  <a:srgbClr val="000000"/>
                </a:solidFill>
                <a:effectLst/>
                <a:latin typeface="Calibri" panose="020F0502020204030204" pitchFamily="34" charset="0"/>
                <a:ea typeface="Calibri" panose="020F0502020204030204" pitchFamily="34" charset="0"/>
              </a:rPr>
              <a:t> </a:t>
            </a:r>
            <a:r>
              <a:rPr lang="nl-NL" sz="900" b="1" kern="100" dirty="0">
                <a:solidFill>
                  <a:srgbClr val="B1AFB4"/>
                </a:solidFill>
                <a:effectLst/>
                <a:latin typeface="Calibri" panose="020F0502020204030204" pitchFamily="34" charset="0"/>
                <a:ea typeface="Calibri" panose="020F0502020204030204" pitchFamily="34" charset="0"/>
              </a:rPr>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a:t>
            </a:r>
            <a:endParaRPr lang="nl-NL" sz="900" dirty="0"/>
          </a:p>
        </p:txBody>
      </p:sp>
    </p:spTree>
    <p:extLst>
      <p:ext uri="{BB962C8B-B14F-4D97-AF65-F5344CB8AC3E}">
        <p14:creationId xmlns:p14="http://schemas.microsoft.com/office/powerpoint/2010/main" val="3947233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6168E-9ED5-24F4-48F4-13A01667DE5B}"/>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A340E1F9-B400-DC01-9D5F-5E711C4C92D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B931E904-E639-0916-EF88-FE4A4C22B3FD}"/>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C4AB2777-0E8F-340A-EC8F-8DCF66E66E4C}"/>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BFBE936F-6A83-A5CF-F4EE-A64A1AE71081}"/>
              </a:ext>
            </a:extLst>
          </p:cNvPr>
          <p:cNvSpPr txBox="1"/>
          <p:nvPr/>
        </p:nvSpPr>
        <p:spPr>
          <a:xfrm>
            <a:off x="257094" y="2504236"/>
            <a:ext cx="11739834" cy="3824765"/>
          </a:xfrm>
          <a:prstGeom prst="rect">
            <a:avLst/>
          </a:prstGeom>
          <a:noFill/>
        </p:spPr>
        <p:txBody>
          <a:bodyPr wrap="square">
            <a:spAutoFit/>
          </a:bodyPr>
          <a:lstStyle/>
          <a:p>
            <a:pPr marR="63500" indent="-6350" algn="r">
              <a:lnSpc>
                <a:spcPct val="103000"/>
              </a:lnSpc>
              <a:buNone/>
            </a:pPr>
            <a:r>
              <a:rPr lang="nl-NL" sz="1800" b="1" dirty="0">
                <a:solidFill>
                  <a:srgbClr val="000000"/>
                </a:solidFill>
                <a:effectLst/>
                <a:latin typeface="Calibri" panose="020F0502020204030204" pitchFamily="34" charset="0"/>
                <a:ea typeface="Calibri" panose="020F0502020204030204" pitchFamily="34" charset="0"/>
              </a:rPr>
              <a:t>				</a:t>
            </a:r>
          </a:p>
          <a:p>
            <a:pPr marL="6350" marR="63500" indent="-6350">
              <a:lnSpc>
                <a:spcPct val="103000"/>
              </a:lnSpc>
              <a:spcAft>
                <a:spcPts val="20"/>
              </a:spcAft>
              <a:tabLst>
                <a:tab pos="900000" algn="ctr"/>
              </a:tabLst>
            </a:pPr>
            <a:r>
              <a:rPr lang="nl-NL" sz="2000" b="1" dirty="0">
                <a:solidFill>
                  <a:srgbClr val="000000"/>
                </a:solidFill>
                <a:latin typeface="Calibri" panose="020F0502020204030204" pitchFamily="34" charset="0"/>
                <a:ea typeface="Calibri" panose="020F0502020204030204" pitchFamily="34" charset="0"/>
              </a:rPr>
              <a:t>Voornaamste kenmerken:</a:t>
            </a:r>
            <a:r>
              <a:rPr lang="nl-NL" sz="2000" dirty="0">
                <a:solidFill>
                  <a:srgbClr val="000000"/>
                </a:solidFill>
                <a:effectLst/>
                <a:latin typeface="Calibri" panose="020F0502020204030204" pitchFamily="34" charset="0"/>
                <a:ea typeface="Calibri" panose="020F0502020204030204" pitchFamily="34" charset="0"/>
              </a:rPr>
              <a:t> 	Verkleurde onderdelen krijgen in de meeste gevallen hun originele kleur 					terug.</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De aangebrachte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laag geeft een zeer langdurige bescherming tegen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vervuiling. (10 jaar)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Beschermt langdurig tegen verwering door UV en weersinvloeden.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Behoudt langdurig zijn glans. </a:t>
            </a:r>
          </a:p>
          <a:p>
            <a:pPr marL="6350" marR="63500" indent="-6350">
              <a:lnSpc>
                <a:spcPct val="103000"/>
              </a:lnSpc>
              <a:spcAft>
                <a:spcPts val="20"/>
              </a:spcAft>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Vuil hecht zich niet meer aan de ondergrond en is eenvoudig </a:t>
            </a:r>
            <a:r>
              <a:rPr lang="nl-NL" sz="2000" dirty="0">
                <a:solidFill>
                  <a:srgbClr val="000000"/>
                </a:solidFill>
                <a:latin typeface="Calibri" panose="020F0502020204030204" pitchFamily="34" charset="0"/>
                <a:ea typeface="Calibri" panose="020F0502020204030204" pitchFamily="34" charset="0"/>
              </a:rPr>
              <a:t>te 						verwijderen. 						</a:t>
            </a:r>
          </a:p>
          <a:p>
            <a:pPr marL="6350" marR="63500" indent="-6350" algn="l">
              <a:lnSpc>
                <a:spcPct val="103000"/>
              </a:lnSpc>
              <a:spcAft>
                <a:spcPts val="20"/>
              </a:spcAft>
              <a:buNone/>
              <a:tabLst>
                <a:tab pos="900000" algn="ctr"/>
              </a:tabLst>
            </a:pP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Product is siliconen vrij.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a:t>
            </a:r>
            <a:r>
              <a:rPr lang="nl-NL" sz="2000" dirty="0" err="1">
                <a:solidFill>
                  <a:srgbClr val="000000"/>
                </a:solidFill>
                <a:effectLst/>
                <a:latin typeface="Calibri" panose="020F0502020204030204" pitchFamily="34" charset="0"/>
                <a:ea typeface="Calibri" panose="020F0502020204030204" pitchFamily="34" charset="0"/>
              </a:rPr>
              <a:t>Corrosieviteitscategorie</a:t>
            </a:r>
            <a:r>
              <a:rPr lang="nl-NL" sz="2000" dirty="0">
                <a:solidFill>
                  <a:srgbClr val="000000"/>
                </a:solidFill>
                <a:effectLst/>
                <a:latin typeface="Calibri" panose="020F0502020204030204" pitchFamily="34" charset="0"/>
                <a:ea typeface="Calibri" panose="020F0502020204030204" pitchFamily="34" charset="0"/>
              </a:rPr>
              <a:t> C2 hoog volgens ISO 12944-6. </a:t>
            </a:r>
            <a:endParaRPr lang="nl-NL" sz="2000" b="1" dirty="0">
              <a:solidFill>
                <a:srgbClr val="000000"/>
              </a:solidFill>
              <a:effectLst/>
              <a:latin typeface="Calibri" panose="020F0502020204030204" pitchFamily="34" charset="0"/>
              <a:ea typeface="Calibri" panose="020F0502020204030204" pitchFamily="34" charset="0"/>
            </a:endParaRPr>
          </a:p>
          <a:p>
            <a:r>
              <a:rPr lang="nl-NL" sz="2000" dirty="0">
                <a:solidFill>
                  <a:srgbClr val="000000"/>
                </a:solidFill>
                <a:effectLst/>
                <a:latin typeface="Calibri" panose="020F0502020204030204" pitchFamily="34" charset="0"/>
                <a:ea typeface="Calibri" panose="020F0502020204030204" pitchFamily="34" charset="0"/>
              </a:rPr>
              <a:t> </a:t>
            </a:r>
            <a:endParaRPr lang="nl-NL" sz="2000" dirty="0"/>
          </a:p>
        </p:txBody>
      </p:sp>
    </p:spTree>
    <p:extLst>
      <p:ext uri="{BB962C8B-B14F-4D97-AF65-F5344CB8AC3E}">
        <p14:creationId xmlns:p14="http://schemas.microsoft.com/office/powerpoint/2010/main" val="3214518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72082-36A1-2FB9-31BA-32CADDD41283}"/>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36AD6F1-72F9-45C6-236F-616738BEA858}"/>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0D7A148-BB3B-E74A-7093-69AB5F30706C}"/>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8B6DB391-6D59-E144-6E30-48B2A69CCAA9}"/>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7ACAC22F-0D27-DF0E-4755-878B4C1A838E}"/>
              </a:ext>
            </a:extLst>
          </p:cNvPr>
          <p:cNvSpPr txBox="1"/>
          <p:nvPr/>
        </p:nvSpPr>
        <p:spPr>
          <a:xfrm>
            <a:off x="242068" y="2458408"/>
            <a:ext cx="11584172" cy="4234749"/>
          </a:xfrm>
          <a:prstGeom prst="rect">
            <a:avLst/>
          </a:prstGeom>
          <a:noFill/>
        </p:spPr>
        <p:txBody>
          <a:bodyPr wrap="square">
            <a:spAutoFit/>
          </a:bodyPr>
          <a:lstStyle/>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het verwijderen van eventuele aanslag en/of vetten raden wij de 					volgende stappen aan te volgen.</a:t>
            </a:r>
          </a:p>
          <a:p>
            <a:pPr marL="3175" marR="0" lvl="0" indent="0" algn="l" defTabSz="914400" rtl="0" eaLnBrk="1" fontAlgn="auto" latinLnBrk="0" hangingPunct="1">
              <a:lnSpc>
                <a:spcPct val="107000"/>
              </a:lnSpc>
              <a:spcBef>
                <a:spcPts val="0"/>
              </a:spcBef>
              <a:spcAft>
                <a:spcPts val="800"/>
              </a:spcAft>
              <a:buClrTx/>
              <a:buSzTx/>
              <a:buFontTx/>
              <a:buNone/>
              <a:tabLst/>
              <a:defRPr/>
            </a:pPr>
            <a:r>
              <a:rPr kumimoji="0" lang="nl-NL"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Reinigen: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Cleaner schudden voor gebruik.</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Aanbrengen door middel van sproeien.</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Reinigen met de </a:t>
            </a:r>
            <a:r>
              <a:rPr kumimoji="0" lang="nl-NL" sz="2000" b="0" i="0" u="none" strike="noStrike" kern="1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mn-cs"/>
              </a:rPr>
              <a:t>nano</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microvezeldoek of een zachte doek, spons of  					borstel.</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Eventueel naspoelen met water en bij grote oppervlakken met 					ruitenwisser droogtrekken.		</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Voor extra reinigingsinformatie raadpl</a:t>
            </a:r>
            <a:r>
              <a:rPr kumimoji="0" lang="nl-NL"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eeg het productblad “ Cleaner.” </a:t>
            </a:r>
            <a:endParaRPr lang="nl-NL" sz="2000" dirty="0">
              <a:solidFill>
                <a:srgbClr val="000000"/>
              </a:solidFill>
              <a:latin typeface="Calibri" panose="020F0502020204030204" pitchFamily="34" charset="0"/>
              <a:ea typeface="Calibri" panose="020F0502020204030204" pitchFamily="34" charset="0"/>
            </a:endParaRPr>
          </a:p>
          <a:p>
            <a:pPr marL="3175">
              <a:lnSpc>
                <a:spcPct val="107000"/>
              </a:lnSpc>
              <a:spcAft>
                <a:spcPts val="800"/>
              </a:spcAft>
              <a:buNone/>
            </a:pPr>
            <a:br>
              <a:rPr lang="nl-NL" sz="2000" dirty="0">
                <a:solidFill>
                  <a:srgbClr val="000000"/>
                </a:solidFill>
                <a:effectLst/>
                <a:latin typeface="Calibri" panose="020F0502020204030204" pitchFamily="34" charset="0"/>
                <a:ea typeface="Calibri" panose="020F0502020204030204" pitchFamily="34" charset="0"/>
              </a:rPr>
            </a:br>
            <a:endParaRPr lang="nl-NL" sz="20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9827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BBF22-3338-0C5C-6F4E-30F9F7FCDE6E}"/>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3758AAB-8B5F-5685-775E-CE0415C07913}"/>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BD76CBDD-1278-DFCC-0E44-06DCEB941C3C}"/>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07ED3733-51AF-0D0E-4279-BAABC8F422D4}"/>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AA2E5B4A-C7DA-A368-E7B6-8AE9467D8D3D}"/>
              </a:ext>
            </a:extLst>
          </p:cNvPr>
          <p:cNvSpPr txBox="1"/>
          <p:nvPr/>
        </p:nvSpPr>
        <p:spPr>
          <a:xfrm>
            <a:off x="341376" y="2432091"/>
            <a:ext cx="11753088" cy="4518929"/>
          </a:xfrm>
          <a:prstGeom prst="rect">
            <a:avLst/>
          </a:prstGeom>
          <a:noFill/>
        </p:spPr>
        <p:txBody>
          <a:bodyPr wrap="square">
            <a:spAutoFit/>
          </a:bodyPr>
          <a:lstStyle/>
          <a:p>
            <a:pPr marR="63500" indent="-6350" algn="l" defTabSz="720000">
              <a:lnSpc>
                <a:spcPct val="103000"/>
              </a:lnSpc>
              <a:buNone/>
            </a:pPr>
            <a:r>
              <a:rPr lang="nl-NL" sz="2000" b="1" kern="100" dirty="0">
                <a:solidFill>
                  <a:srgbClr val="000000"/>
                </a:solidFill>
                <a:effectLst/>
                <a:latin typeface="Calibri" panose="020F0502020204030204" pitchFamily="34" charset="0"/>
                <a:ea typeface="Calibri" panose="020F0502020204030204" pitchFamily="34" charset="0"/>
              </a:rPr>
              <a:t>Aanbrengen:</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Na droging 2C </a:t>
            </a:r>
            <a:r>
              <a:rPr lang="nl-NL" sz="2000" kern="100" dirty="0" err="1">
                <a:solidFill>
                  <a:srgbClr val="000000"/>
                </a:solidFill>
                <a:effectLst/>
                <a:latin typeface="Calibri" panose="020F0502020204030204" pitchFamily="34" charset="0"/>
                <a:ea typeface="Calibri" panose="020F0502020204030204" pitchFamily="34" charset="0"/>
              </a:rPr>
              <a:t>Perma</a:t>
            </a:r>
            <a:r>
              <a:rPr lang="nl-NL" sz="2000" kern="100" dirty="0">
                <a:solidFill>
                  <a:srgbClr val="000000"/>
                </a:solidFill>
                <a:effectLst/>
                <a:latin typeface="Calibri" panose="020F0502020204030204" pitchFamily="34" charset="0"/>
                <a:ea typeface="Calibri" panose="020F0502020204030204" pitchFamily="34" charset="0"/>
              </a:rPr>
              <a:t> Coat aanbrengen bij voorkeur spuiten met XVLP spuit </a:t>
            </a:r>
          </a:p>
          <a:p>
            <a:pPr marL="3155315" marR="63500" indent="-6350" algn="just">
              <a:lnSpc>
                <a:spcPct val="103000"/>
              </a:lnSpc>
              <a:spcAft>
                <a:spcPts val="20"/>
              </a:spcAft>
              <a:buNone/>
            </a:pPr>
            <a:r>
              <a:rPr lang="nl-NL" sz="2000" kern="100" dirty="0">
                <a:solidFill>
                  <a:srgbClr val="000000"/>
                </a:solidFill>
                <a:effectLst/>
                <a:latin typeface="Calibri" panose="020F0502020204030204" pitchFamily="34" charset="0"/>
                <a:ea typeface="Calibri" panose="020F0502020204030204" pitchFamily="34" charset="0"/>
              </a:rPr>
              <a:t>		in een natte laagdikte van c.a. 20 tot 25 μm / 5-15 μm droge laagdikte.  </a:t>
            </a:r>
          </a:p>
          <a:p>
            <a:pPr marL="6350" marR="63500" indent="-6350" algn="l">
              <a:lnSpc>
                <a:spcPct val="103000"/>
              </a:lnSpc>
              <a:spcAft>
                <a:spcPts val="20"/>
              </a:spcAft>
              <a:buNone/>
              <a:tabLst>
                <a:tab pos="901065" algn="ctr"/>
                <a:tab pos="1350645" algn="ctr"/>
                <a:tab pos="1801495" algn="ctr"/>
                <a:tab pos="2251710" algn="ctr"/>
                <a:tab pos="2701290" algn="ctr"/>
                <a:tab pos="3565525"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FF0000"/>
                </a:solidFill>
                <a:effectLst/>
                <a:latin typeface="Calibri" panose="020F0502020204030204" pitchFamily="34" charset="0"/>
                <a:ea typeface="Calibri" panose="020F0502020204030204" pitchFamily="34" charset="0"/>
              </a:rPr>
              <a:t>Mengverhouding: </a:t>
            </a:r>
          </a:p>
          <a:p>
            <a:pPr marL="3158490" marR="63500" indent="-6350" algn="just">
              <a:lnSpc>
                <a:spcPct val="103000"/>
              </a:lnSpc>
              <a:spcAft>
                <a:spcPts val="20"/>
              </a:spcAft>
              <a:buNone/>
            </a:pPr>
            <a:r>
              <a:rPr lang="nl-NL" sz="2000" kern="100" dirty="0">
                <a:solidFill>
                  <a:srgbClr val="000000"/>
                </a:solidFill>
                <a:effectLst/>
                <a:latin typeface="Calibri" panose="020F0502020204030204" pitchFamily="34" charset="0"/>
                <a:ea typeface="Calibri" panose="020F0502020204030204" pitchFamily="34" charset="0"/>
              </a:rPr>
              <a:t>		Basis: verharder = 3:1 (voorbeeld 30 volumedelen basis + 10 volumedelen 	verharder) </a:t>
            </a:r>
          </a:p>
          <a:p>
            <a:pPr marL="3158490" marR="63500" indent="-6350" algn="just">
              <a:lnSpc>
                <a:spcPct val="103000"/>
              </a:lnSpc>
              <a:spcAft>
                <a:spcPts val="20"/>
              </a:spcAft>
              <a:buNone/>
            </a:pPr>
            <a:r>
              <a:rPr lang="nl-NL" sz="2000" kern="100" dirty="0">
                <a:solidFill>
                  <a:srgbClr val="000000"/>
                </a:solidFill>
                <a:effectLst/>
                <a:latin typeface="Calibri" panose="020F0502020204030204" pitchFamily="34" charset="0"/>
                <a:ea typeface="Calibri" panose="020F0502020204030204" pitchFamily="34" charset="0"/>
              </a:rPr>
              <a:t>		Basisbestanddeel + verharder samenvoegen, goed mengen en c.a. 20 	minuten laten staan. </a:t>
            </a:r>
          </a:p>
          <a:p>
            <a:pPr marL="3158490" marR="63500" indent="-6350" algn="just">
              <a:lnSpc>
                <a:spcPct val="103000"/>
              </a:lnSpc>
              <a:spcAft>
                <a:spcPts val="20"/>
              </a:spcAft>
              <a:buNone/>
            </a:pPr>
            <a:r>
              <a:rPr lang="nl-NL" sz="2000" kern="100" dirty="0">
                <a:solidFill>
                  <a:srgbClr val="000000"/>
                </a:solidFill>
                <a:effectLst/>
                <a:latin typeface="Calibri" panose="020F0502020204030204" pitchFamily="34" charset="0"/>
                <a:ea typeface="Calibri" panose="020F0502020204030204" pitchFamily="34" charset="0"/>
              </a:rPr>
              <a:t>		Met kwast, roller</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of verfspuit aanbrengen. Maximaal 5% verdunnen met 	</a:t>
            </a:r>
            <a:r>
              <a:rPr lang="nl-NL" sz="2000" kern="100" dirty="0" err="1">
                <a:solidFill>
                  <a:srgbClr val="000000"/>
                </a:solidFill>
                <a:effectLst/>
                <a:latin typeface="Calibri" panose="020F0502020204030204" pitchFamily="34" charset="0"/>
                <a:ea typeface="Calibri" panose="020F0502020204030204" pitchFamily="34" charset="0"/>
              </a:rPr>
              <a:t>butanol</a:t>
            </a:r>
            <a:r>
              <a:rPr lang="nl-NL" sz="2000" kern="100" dirty="0">
                <a:solidFill>
                  <a:srgbClr val="000000"/>
                </a:solidFill>
                <a:effectLst/>
                <a:latin typeface="Calibri" panose="020F0502020204030204" pitchFamily="34" charset="0"/>
                <a:ea typeface="Calibri" panose="020F0502020204030204" pitchFamily="34" charset="0"/>
              </a:rPr>
              <a:t>. </a:t>
            </a:r>
          </a:p>
          <a:p>
            <a:pPr marL="3158490" marR="63500" indent="-6350" algn="just">
              <a:lnSpc>
                <a:spcPct val="103000"/>
              </a:lnSpc>
              <a:spcAft>
                <a:spcPts val="20"/>
              </a:spcAft>
            </a:pPr>
            <a:r>
              <a:rPr lang="nl-NL" sz="2000" kern="100" dirty="0">
                <a:solidFill>
                  <a:srgbClr val="000000"/>
                </a:solidFill>
                <a:effectLst/>
                <a:latin typeface="Calibri" panose="020F0502020204030204" pitchFamily="34" charset="0"/>
                <a:ea typeface="Calibri" panose="020F0502020204030204" pitchFamily="34" charset="0"/>
              </a:rPr>
              <a:t>		De temperatuur van het mengsel van basiscomponent en verharder dient 	bij voorkeur boven 15°C te zijn, bij lagere temperaturen zal  er verdunner 	moeten worden toegevoegd om de juiste applicatieviscositeit te verkrijgen.  	Te veel verdunner resulteert in een verhoogd risico op zakkers en vertraagt 	de uitharding. Verdunner na het mengen van de componenten toevoegen.  </a:t>
            </a:r>
          </a:p>
        </p:txBody>
      </p:sp>
    </p:spTree>
    <p:extLst>
      <p:ext uri="{BB962C8B-B14F-4D97-AF65-F5344CB8AC3E}">
        <p14:creationId xmlns:p14="http://schemas.microsoft.com/office/powerpoint/2010/main" val="1523472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5D846-864B-56F7-5FD6-0F1FA58F036F}"/>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16B9403D-AE62-5C0B-56B8-E86692FB4AD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5E9772B1-BF10-2FB4-EAFE-B813F72CD304}"/>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33330EF1-96F8-3C7E-680F-FACF2F733FC3}"/>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000CE44D-D028-BBB7-9FA3-C10BE8C149EE}"/>
              </a:ext>
            </a:extLst>
          </p:cNvPr>
          <p:cNvSpPr txBox="1"/>
          <p:nvPr/>
        </p:nvSpPr>
        <p:spPr>
          <a:xfrm>
            <a:off x="329184" y="2436382"/>
            <a:ext cx="11594592" cy="4111895"/>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dirty="0">
                <a:solidFill>
                  <a:srgbClr val="000000"/>
                </a:solidFill>
                <a:effectLst/>
                <a:latin typeface="Calibri" panose="020F0502020204030204" pitchFamily="34" charset="0"/>
                <a:ea typeface="Calibri" panose="020F0502020204030204" pitchFamily="34" charset="0"/>
              </a:rPr>
              <a:t>Behandelde oppervlakken kunnen het beste gereinigd worden met een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microvezeldoek en Conditioner van Pattycoatings of een milde 					reiniger waaraan geen schuurmiddelen, zuren en/of biocides zijn 					toegevoegd. Voor een </a:t>
            </a:r>
            <a:r>
              <a:rPr lang="nl-NL" sz="2000" dirty="0" err="1">
                <a:solidFill>
                  <a:srgbClr val="000000"/>
                </a:solidFill>
                <a:effectLst/>
                <a:latin typeface="Calibri" panose="020F0502020204030204" pitchFamily="34" charset="0"/>
                <a:ea typeface="Calibri" panose="020F0502020204030204" pitchFamily="34" charset="0"/>
              </a:rPr>
              <a:t>streeploos</a:t>
            </a:r>
            <a:r>
              <a:rPr lang="nl-NL" sz="2000" dirty="0">
                <a:solidFill>
                  <a:srgbClr val="000000"/>
                </a:solidFill>
                <a:effectLst/>
                <a:latin typeface="Calibri" panose="020F0502020204030204" pitchFamily="34" charset="0"/>
                <a:ea typeface="Calibri" panose="020F0502020204030204" pitchFamily="34" charset="0"/>
              </a:rPr>
              <a:t> resultaat kan deze reiniger het best 					worden verdund met osmose (kalkvrij water). </a:t>
            </a:r>
          </a:p>
          <a:p>
            <a:endParaRPr lang="nl-NL" sz="2000" dirty="0">
              <a:solidFill>
                <a:srgbClr val="000000"/>
              </a:solidFill>
              <a:latin typeface="Calibri" panose="020F0502020204030204" pitchFamily="34" charset="0"/>
              <a:ea typeface="Calibri" panose="020F0502020204030204" pitchFamily="34" charset="0"/>
            </a:endParaRPr>
          </a:p>
          <a:p>
            <a:endParaRPr lang="nl-NL" sz="2000" dirty="0">
              <a:solidFill>
                <a:srgbClr val="000000"/>
              </a:solidFill>
              <a:latin typeface="Calibri" panose="020F0502020204030204" pitchFamily="34" charset="0"/>
              <a:ea typeface="Calibri" panose="020F0502020204030204" pitchFamily="34" charset="0"/>
            </a:endParaRPr>
          </a:p>
          <a:p>
            <a:pPr marL="6350" marR="63500" indent="-6350" algn="l">
              <a:lnSpc>
                <a:spcPct val="103000"/>
              </a:lnSpc>
              <a:spcAft>
                <a:spcPts val="20"/>
              </a:spcAft>
              <a:buNone/>
              <a:tabLst>
                <a:tab pos="1336040" algn="ctr"/>
                <a:tab pos="2251710" algn="ctr"/>
                <a:tab pos="2701290" algn="ctr"/>
                <a:tab pos="3416935" algn="ctr"/>
                <a:tab pos="4053205" algn="ctr"/>
                <a:tab pos="4890770" algn="ctr"/>
              </a:tabLst>
            </a:pPr>
            <a:r>
              <a:rPr lang="nl-NL" sz="2000" b="1" kern="100" dirty="0">
                <a:solidFill>
                  <a:srgbClr val="000000"/>
                </a:solidFill>
                <a:effectLst/>
                <a:latin typeface="Calibri" panose="020F0502020204030204" pitchFamily="34" charset="0"/>
                <a:ea typeface="Calibri" panose="020F0502020204030204" pitchFamily="34" charset="0"/>
              </a:rPr>
              <a:t>Verwerkingstijden:				    </a:t>
            </a:r>
            <a:r>
              <a:rPr lang="nl-NL" sz="2000" kern="100" dirty="0">
                <a:solidFill>
                  <a:srgbClr val="000000"/>
                </a:solidFill>
                <a:effectLst/>
                <a:latin typeface="Calibri" panose="020F0502020204030204" pitchFamily="34" charset="0"/>
                <a:ea typeface="Calibri" panose="020F0502020204030204" pitchFamily="34" charset="0"/>
              </a:rPr>
              <a:t>Inductietijd		            : c.a. 20 minuten </a:t>
            </a:r>
          </a:p>
          <a:p>
            <a:pPr marL="3153410" marR="63500" indent="-4445">
              <a:lnSpc>
                <a:spcPct val="102000"/>
              </a:lnSpc>
              <a:spcAft>
                <a:spcPts val="35"/>
              </a:spcAft>
            </a:pPr>
            <a:r>
              <a:rPr lang="nl-NL" sz="2000" kern="100" dirty="0">
                <a:solidFill>
                  <a:srgbClr val="000000"/>
                </a:solidFill>
                <a:effectLst/>
                <a:latin typeface="Calibri" panose="020F0502020204030204" pitchFamily="34" charset="0"/>
                <a:ea typeface="Calibri" panose="020F0502020204030204" pitchFamily="34" charset="0"/>
              </a:rPr>
              <a:t>		Verwerkingstijd                : 4 uur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Stofdroog</a:t>
            </a:r>
            <a:r>
              <a:rPr lang="nl-NL" sz="2000" kern="100" dirty="0">
                <a:solidFill>
                  <a:srgbClr val="000000"/>
                </a:solidFill>
                <a:effectLst/>
                <a:latin typeface="Calibri" panose="020F0502020204030204" pitchFamily="34" charset="0"/>
                <a:ea typeface="Calibri" panose="020F0502020204030204" pitchFamily="34" charset="0"/>
              </a:rPr>
              <a:t>                          : 90 minuten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Doorgedroogd</a:t>
            </a:r>
            <a:r>
              <a:rPr lang="nl-NL" sz="2000" kern="100" dirty="0">
                <a:solidFill>
                  <a:srgbClr val="000000"/>
                </a:solidFill>
                <a:effectLst/>
                <a:latin typeface="Calibri" panose="020F0502020204030204" pitchFamily="34" charset="0"/>
                <a:ea typeface="Calibri" panose="020F0502020204030204" pitchFamily="34" charset="0"/>
              </a:rPr>
              <a:t> 	            : 6 uur </a:t>
            </a:r>
          </a:p>
          <a:p>
            <a:pPr marL="6350" marR="63500" indent="-6350" algn="l">
              <a:lnSpc>
                <a:spcPct val="107000"/>
              </a:lnSpc>
              <a:spcAft>
                <a:spcPts val="20"/>
              </a:spcAft>
              <a:buNone/>
              <a:tabLst>
                <a:tab pos="3576955" algn="ctr"/>
                <a:tab pos="4681220" algn="ctr"/>
              </a:tabLst>
            </a:pPr>
            <a:r>
              <a:rPr lang="nl-NL" sz="2000" kern="100" dirty="0">
                <a:solidFill>
                  <a:srgbClr val="000000"/>
                </a:solidFill>
                <a:effectLst/>
                <a:latin typeface="Calibri" panose="020F0502020204030204" pitchFamily="34" charset="0"/>
                <a:ea typeface="Calibri" panose="020F0502020204030204" pitchFamily="34" charset="0"/>
              </a:rPr>
              <a:t>		                                                            Volledig uitgehard            :48 uur</a:t>
            </a:r>
            <a:endParaRPr lang="nl-NL" dirty="0">
              <a:solidFill>
                <a:srgbClr val="000000"/>
              </a:solidFill>
              <a:latin typeface="Calibri" panose="020F0502020204030204" pitchFamily="34" charset="0"/>
              <a:ea typeface="Calibri" panose="020F0502020204030204" pitchFamily="34" charset="0"/>
            </a:endParaRPr>
          </a:p>
          <a:p>
            <a:endParaRPr lang="nl-NL" dirty="0"/>
          </a:p>
        </p:txBody>
      </p:sp>
    </p:spTree>
    <p:extLst>
      <p:ext uri="{BB962C8B-B14F-4D97-AF65-F5344CB8AC3E}">
        <p14:creationId xmlns:p14="http://schemas.microsoft.com/office/powerpoint/2010/main" val="154930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CDF2C-87D9-F761-174C-2EFD680D633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74B807DC-0D04-3D5D-FDAF-86206A25E0D7}"/>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5637041A-C277-81B3-7B3F-3DA201215CF9}"/>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ACB4E453-2664-4F17-5AA8-07482632D406}"/>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7" name="Tekstvak 6">
            <a:extLst>
              <a:ext uri="{FF2B5EF4-FFF2-40B4-BE49-F238E27FC236}">
                <a16:creationId xmlns:a16="http://schemas.microsoft.com/office/drawing/2014/main" id="{D9038F4F-B815-42BE-C1C9-8877E2BC06B2}"/>
              </a:ext>
            </a:extLst>
          </p:cNvPr>
          <p:cNvSpPr txBox="1"/>
          <p:nvPr/>
        </p:nvSpPr>
        <p:spPr>
          <a:xfrm>
            <a:off x="280416" y="2466017"/>
            <a:ext cx="11618976" cy="3337580"/>
          </a:xfrm>
          <a:prstGeom prst="rect">
            <a:avLst/>
          </a:prstGeom>
          <a:noFill/>
        </p:spPr>
        <p:txBody>
          <a:bodyPr wrap="square">
            <a:spAutoFit/>
          </a:bodyPr>
          <a:lstStyle/>
          <a:p>
            <a:pPr marL="6350" marR="63500" indent="-6350" algn="l">
              <a:lnSpc>
                <a:spcPct val="103000"/>
              </a:lnSpc>
              <a:spcAft>
                <a:spcPts val="135"/>
              </a:spcAft>
              <a:buNone/>
              <a:tabLst>
                <a:tab pos="1304290" algn="ctr"/>
                <a:tab pos="2251710" algn="ctr"/>
                <a:tab pos="2701290" algn="ctr"/>
                <a:tab pos="4707255" algn="ctr"/>
              </a:tabLst>
            </a:pPr>
            <a:r>
              <a:rPr lang="nl-NL" sz="2000" b="1" kern="100" dirty="0">
                <a:solidFill>
                  <a:srgbClr val="000000"/>
                </a:solidFill>
                <a:effectLst/>
                <a:latin typeface="Calibri" panose="020F0502020204030204" pitchFamily="34" charset="0"/>
                <a:ea typeface="Calibri" panose="020F0502020204030204" pitchFamily="34" charset="0"/>
              </a:rPr>
              <a:t>Applicatiemiddel  	 	 	</a:t>
            </a:r>
            <a:r>
              <a:rPr lang="nl-NL" sz="2000" kern="100" dirty="0">
                <a:solidFill>
                  <a:srgbClr val="000000"/>
                </a:solidFill>
                <a:effectLst/>
                <a:latin typeface="Calibri" panose="020F0502020204030204" pitchFamily="34" charset="0"/>
                <a:ea typeface="Calibri" panose="020F0502020204030204" pitchFamily="34" charset="0"/>
              </a:rPr>
              <a:t> Aanbevolen rol: Nanocoat </a:t>
            </a:r>
            <a:r>
              <a:rPr lang="nl-NL" sz="2000" kern="100" dirty="0" err="1">
                <a:solidFill>
                  <a:srgbClr val="000000"/>
                </a:solidFill>
                <a:effectLst/>
                <a:latin typeface="Calibri" panose="020F0502020204030204" pitchFamily="34" charset="0"/>
                <a:ea typeface="Calibri" panose="020F0502020204030204" pitchFamily="34" charset="0"/>
              </a:rPr>
              <a:t>lakrol</a:t>
            </a:r>
            <a:r>
              <a:rPr lang="nl-NL" sz="2000" kern="100" dirty="0">
                <a:solidFill>
                  <a:srgbClr val="000000"/>
                </a:solidFill>
                <a:effectLst/>
                <a:latin typeface="Calibri" panose="020F0502020204030204" pitchFamily="34" charset="0"/>
                <a:ea typeface="Calibri" panose="020F0502020204030204" pitchFamily="34" charset="0"/>
              </a:rPr>
              <a:t> of een </a:t>
            </a:r>
            <a:r>
              <a:rPr lang="nl-NL" sz="2000" kern="100" dirty="0" err="1">
                <a:solidFill>
                  <a:srgbClr val="000000"/>
                </a:solidFill>
                <a:effectLst/>
                <a:latin typeface="Calibri" panose="020F0502020204030204" pitchFamily="34" charset="0"/>
                <a:ea typeface="Calibri" panose="020F0502020204030204" pitchFamily="34" charset="0"/>
              </a:rPr>
              <a:t>lakrol</a:t>
            </a:r>
            <a:r>
              <a:rPr lang="nl-NL" sz="2000" kern="100" dirty="0">
                <a:solidFill>
                  <a:srgbClr val="000000"/>
                </a:solidFill>
                <a:effectLst/>
                <a:latin typeface="Calibri" panose="020F0502020204030204" pitchFamily="34" charset="0"/>
                <a:ea typeface="Calibri" panose="020F0502020204030204" pitchFamily="34" charset="0"/>
              </a:rPr>
              <a:t> van polyesterschuim</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p>
          <a:p>
            <a:pPr marL="6350" marR="63500" indent="-6350" algn="l">
              <a:lnSpc>
                <a:spcPct val="107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XVLP spuit apparatuur 	  </a:t>
            </a:r>
            <a:r>
              <a:rPr lang="nl-NL" sz="2000" kern="100" dirty="0">
                <a:solidFill>
                  <a:srgbClr val="000000"/>
                </a:solidFill>
                <a:effectLst/>
                <a:latin typeface="Calibri" panose="020F0502020204030204" pitchFamily="34" charset="0"/>
                <a:ea typeface="Calibri" panose="020F0502020204030204" pitchFamily="34" charset="0"/>
              </a:rPr>
              <a:t>Verdunnen  	 	: 0-5 vol.% </a:t>
            </a:r>
            <a:r>
              <a:rPr lang="nl-NL" sz="2000" kern="100" dirty="0" err="1">
                <a:solidFill>
                  <a:srgbClr val="000000"/>
                </a:solidFill>
                <a:effectLst/>
                <a:latin typeface="Calibri" panose="020F0502020204030204" pitchFamily="34" charset="0"/>
                <a:ea typeface="Calibri" panose="020F0502020204030204" pitchFamily="34" charset="0"/>
              </a:rPr>
              <a:t>butanol</a:t>
            </a:r>
            <a:r>
              <a:rPr lang="nl-NL" sz="2000" kern="100" dirty="0">
                <a:solidFill>
                  <a:srgbClr val="000000"/>
                </a:solidFill>
                <a:effectLst/>
                <a:latin typeface="Calibri" panose="020F0502020204030204" pitchFamily="34" charset="0"/>
                <a:ea typeface="Calibri" panose="020F0502020204030204" pitchFamily="34" charset="0"/>
              </a:rPr>
              <a:t> </a:t>
            </a:r>
          </a:p>
          <a:p>
            <a:pPr marL="6350" marR="63500" indent="-6350" algn="l">
              <a:lnSpc>
                <a:spcPct val="107000"/>
              </a:lnSpc>
              <a:spcAft>
                <a:spcPts val="20"/>
              </a:spcAft>
              <a:buNone/>
              <a:tabLst>
                <a:tab pos="3458845" algn="ctr"/>
                <a:tab pos="4053205" algn="ctr"/>
                <a:tab pos="4700905" algn="ctr"/>
              </a:tabLst>
            </a:pPr>
            <a:r>
              <a:rPr lang="nl-NL" sz="2000" kern="100" dirty="0">
                <a:solidFill>
                  <a:srgbClr val="000000"/>
                </a:solidFill>
                <a:effectLst/>
                <a:latin typeface="Calibri" panose="020F0502020204030204" pitchFamily="34" charset="0"/>
                <a:ea typeface="Calibri" panose="020F0502020204030204" pitchFamily="34" charset="0"/>
              </a:rPr>
              <a:t>		  Spuitopening  	 	: stand 5  </a:t>
            </a:r>
          </a:p>
          <a:p>
            <a:pPr marL="6350" marR="63500" indent="-6350" algn="l">
              <a:lnSpc>
                <a:spcPct val="107000"/>
              </a:lnSpc>
              <a:spcAft>
                <a:spcPts val="20"/>
              </a:spcAft>
              <a:buNone/>
              <a:tabLst>
                <a:tab pos="3452495" algn="ctr"/>
                <a:tab pos="4053205" algn="ctr"/>
                <a:tab pos="4782185"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Luchtvolume 	 	: 50 tot 70% </a:t>
            </a:r>
          </a:p>
          <a:p>
            <a:pPr marL="6350" marR="63500" indent="-6350" algn="l">
              <a:lnSpc>
                <a:spcPct val="107000"/>
              </a:lnSpc>
              <a:spcAft>
                <a:spcPts val="20"/>
              </a:spcAft>
              <a:buNone/>
              <a:tabLst>
                <a:tab pos="3673475" algn="ctr"/>
                <a:tab pos="4710430" algn="ctr"/>
              </a:tabLst>
            </a:pPr>
            <a:r>
              <a:rPr lang="nl-NL" sz="2000" kern="100" dirty="0">
                <a:solidFill>
                  <a:srgbClr val="000000"/>
                </a:solidFill>
                <a:effectLst/>
                <a:latin typeface="Calibri" panose="020F0502020204030204" pitchFamily="34" charset="0"/>
                <a:ea typeface="Calibri" panose="020F0502020204030204" pitchFamily="34" charset="0"/>
              </a:rPr>
              <a:t>		           Reiniging gereedschap 	: </a:t>
            </a:r>
            <a:r>
              <a:rPr lang="nl-NL" sz="2000" kern="100" dirty="0" err="1">
                <a:solidFill>
                  <a:srgbClr val="000000"/>
                </a:solidFill>
                <a:effectLst/>
                <a:latin typeface="Calibri" panose="020F0502020204030204" pitchFamily="34" charset="0"/>
                <a:ea typeface="Calibri" panose="020F0502020204030204" pitchFamily="34" charset="0"/>
              </a:rPr>
              <a:t>butanol</a:t>
            </a:r>
            <a:r>
              <a:rPr lang="nl-NL" sz="2000" kern="100" dirty="0">
                <a:solidFill>
                  <a:srgbClr val="000000"/>
                </a:solidFill>
                <a:effectLst/>
                <a:latin typeface="Calibri" panose="020F0502020204030204" pitchFamily="34" charset="0"/>
                <a:ea typeface="Calibri" panose="020F0502020204030204" pitchFamily="34" charset="0"/>
              </a:rPr>
              <a:t> </a:t>
            </a:r>
          </a:p>
          <a:p>
            <a:pPr marL="901065" marR="63500" indent="-6350" algn="l">
              <a:lnSpc>
                <a:spcPct val="107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marL="6350" marR="63500" indent="-6350" algn="l">
              <a:lnSpc>
                <a:spcPct val="103000"/>
              </a:lnSpc>
              <a:spcAft>
                <a:spcPts val="20"/>
              </a:spcAft>
              <a:buNone/>
              <a:tabLst>
                <a:tab pos="1233805" algn="ctr"/>
                <a:tab pos="1801495" algn="ctr"/>
                <a:tab pos="2251710" algn="ctr"/>
                <a:tab pos="2701290" algn="ctr"/>
                <a:tab pos="446151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Kleur en glans 	 	 	 	</a:t>
            </a:r>
            <a:r>
              <a:rPr lang="nl-NL" sz="2000" kern="100" dirty="0">
                <a:solidFill>
                  <a:srgbClr val="000000"/>
                </a:solidFill>
                <a:effectLst/>
                <a:latin typeface="Calibri" panose="020F0502020204030204" pitchFamily="34" charset="0"/>
                <a:ea typeface="Calibri" panose="020F0502020204030204" pitchFamily="34" charset="0"/>
              </a:rPr>
              <a:t>Transparant.  Droogt kleurloos op.  Zichtbaar, zijdeglans. </a:t>
            </a:r>
          </a:p>
          <a:p>
            <a:pPr marL="901065" marR="63500" indent="-6350" algn="l">
              <a:lnSpc>
                <a:spcPct val="107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marL="6350" marR="63500" indent="-6350" algn="l">
              <a:lnSpc>
                <a:spcPct val="103000"/>
              </a:lnSpc>
              <a:spcAft>
                <a:spcPts val="20"/>
              </a:spcAft>
              <a:tabLst>
                <a:tab pos="1169035" algn="ctr"/>
                <a:tab pos="1801495" algn="ctr"/>
                <a:tab pos="2251710" algn="ctr"/>
                <a:tab pos="2701290" algn="ctr"/>
                <a:tab pos="442976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Verpakking</a:t>
            </a:r>
            <a:r>
              <a:rPr lang="nl-NL" sz="2000" kern="100" dirty="0">
                <a:solidFill>
                  <a:srgbClr val="000000"/>
                </a:solidFill>
                <a:effectLst/>
                <a:latin typeface="Calibri" panose="020F0502020204030204" pitchFamily="34" charset="0"/>
                <a:ea typeface="Calibri" panose="020F0502020204030204" pitchFamily="34" charset="0"/>
              </a:rPr>
              <a:t> 	 	 	 	Fles van 250 ml component  A en 750 ml component  B  </a:t>
            </a:r>
          </a:p>
        </p:txBody>
      </p:sp>
    </p:spTree>
    <p:extLst>
      <p:ext uri="{BB962C8B-B14F-4D97-AF65-F5344CB8AC3E}">
        <p14:creationId xmlns:p14="http://schemas.microsoft.com/office/powerpoint/2010/main" val="2678013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E37D3-B972-7201-DA9F-EC36EC0831C3}"/>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ED7D450C-7964-D4E2-7B9E-706A44A8D6BB}"/>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7F4B1B9-AE42-E491-E463-1E6647B9DE36}"/>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A717C739-CC90-82C0-E372-92E6B0E4C43B}"/>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7C2F462F-79FA-0766-C548-8DB7DE021E66}"/>
              </a:ext>
            </a:extLst>
          </p:cNvPr>
          <p:cNvSpPr txBox="1"/>
          <p:nvPr/>
        </p:nvSpPr>
        <p:spPr>
          <a:xfrm>
            <a:off x="298846" y="2665820"/>
            <a:ext cx="11533632" cy="3250890"/>
          </a:xfrm>
          <a:prstGeom prst="rect">
            <a:avLst/>
          </a:prstGeom>
          <a:noFill/>
        </p:spPr>
        <p:txBody>
          <a:bodyPr wrap="square">
            <a:spAutoFit/>
          </a:bodyPr>
          <a:lstStyle/>
          <a:p>
            <a:pPr marL="6350" marR="63500" indent="-6350">
              <a:lnSpc>
                <a:spcPct val="103000"/>
              </a:lnSpc>
              <a:spcAft>
                <a:spcPts val="20"/>
              </a:spcAft>
              <a:tabLst>
                <a:tab pos="1106805" algn="ctr"/>
                <a:tab pos="1801495" algn="ctr"/>
                <a:tab pos="2251710" algn="ctr"/>
                <a:tab pos="2701290" algn="ctr"/>
                <a:tab pos="4274820" algn="ctr"/>
              </a:tabLst>
            </a:pPr>
            <a:r>
              <a:rPr lang="nl-NL" sz="2000" b="1" kern="100" dirty="0">
                <a:solidFill>
                  <a:srgbClr val="000000"/>
                </a:solidFill>
                <a:effectLst/>
                <a:latin typeface="Calibri" panose="020F0502020204030204" pitchFamily="34" charset="0"/>
                <a:ea typeface="Calibri" panose="020F0502020204030204" pitchFamily="34" charset="0"/>
              </a:rPr>
              <a:t>Verbruik:  	 	 	 			</a:t>
            </a:r>
            <a:r>
              <a:rPr lang="nl-NL" sz="2000" kern="100" dirty="0">
                <a:solidFill>
                  <a:srgbClr val="000000"/>
                </a:solidFill>
                <a:effectLst/>
                <a:latin typeface="Calibri" panose="020F0502020204030204" pitchFamily="34" charset="0"/>
                <a:ea typeface="Calibri" panose="020F0502020204030204" pitchFamily="34" charset="0"/>
              </a:rPr>
              <a:t>Theoretisch rendement:  50-75 m2 p/</a:t>
            </a:r>
            <a:r>
              <a:rPr lang="nl-NL" sz="2000" kern="100" dirty="0" err="1">
                <a:solidFill>
                  <a:srgbClr val="000000"/>
                </a:solidFill>
                <a:effectLst/>
                <a:latin typeface="Calibri" panose="020F0502020204030204" pitchFamily="34" charset="0"/>
                <a:ea typeface="Calibri" panose="020F0502020204030204" pitchFamily="34" charset="0"/>
              </a:rPr>
              <a:t>ltr</a:t>
            </a:r>
            <a:r>
              <a:rPr lang="nl-NL" sz="2000" kern="100" dirty="0">
                <a:solidFill>
                  <a:srgbClr val="000000"/>
                </a:solidFill>
                <a:effectLst/>
                <a:latin typeface="Calibri" panose="020F0502020204030204" pitchFamily="34" charset="0"/>
                <a:ea typeface="Calibri" panose="020F0502020204030204" pitchFamily="34" charset="0"/>
              </a:rPr>
              <a:t>  (1 laag) </a:t>
            </a:r>
            <a:r>
              <a:rPr lang="nl-NL" sz="2000" kern="100" dirty="0">
                <a:solidFill>
                  <a:srgbClr val="000000"/>
                </a:solidFill>
                <a:latin typeface="Calibri" panose="020F0502020204030204" pitchFamily="34" charset="0"/>
                <a:ea typeface="Calibri" panose="020F0502020204030204" pitchFamily="34" charset="0"/>
              </a:rPr>
              <a:t>Het aangegeven </a:t>
            </a:r>
            <a:endParaRPr lang="nl-NL" sz="2000" kern="100" dirty="0">
              <a:solidFill>
                <a:srgbClr val="000000"/>
              </a:solidFill>
              <a:effectLst/>
              <a:latin typeface="Calibri" panose="020F0502020204030204" pitchFamily="34" charset="0"/>
              <a:ea typeface="Calibri" panose="020F0502020204030204" pitchFamily="34" charset="0"/>
            </a:endParaRPr>
          </a:p>
          <a:p>
            <a:pPr marR="63500" indent="-6350" algn="just" defTabSz="360000">
              <a:lnSpc>
                <a:spcPct val="103000"/>
              </a:lnSpc>
            </a:pPr>
            <a:r>
              <a:rPr lang="nl-NL" sz="2000" kern="100" dirty="0">
                <a:solidFill>
                  <a:srgbClr val="000000"/>
                </a:solidFill>
                <a:effectLst/>
                <a:latin typeface="Calibri" panose="020F0502020204030204" pitchFamily="34" charset="0"/>
                <a:ea typeface="Calibri" panose="020F0502020204030204" pitchFamily="34" charset="0"/>
              </a:rPr>
              <a:t>							   					     verbruik is een richtwaarde. Afhankelijk van de aard </a:t>
            </a:r>
            <a:r>
              <a:rPr lang="nl-NL" sz="2000" kern="100" dirty="0">
                <a:solidFill>
                  <a:srgbClr val="000000"/>
                </a:solidFill>
                <a:latin typeface="Calibri" panose="020F0502020204030204" pitchFamily="34" charset="0"/>
                <a:ea typeface="Calibri" panose="020F0502020204030204" pitchFamily="34" charset="0"/>
              </a:rPr>
              <a:t>van de 														     ondergrond </a:t>
            </a:r>
            <a:r>
              <a:rPr lang="nl-NL" sz="2000" kern="100" dirty="0">
                <a:solidFill>
                  <a:srgbClr val="000000"/>
                </a:solidFill>
                <a:effectLst/>
                <a:latin typeface="Calibri" panose="020F0502020204030204" pitchFamily="34" charset="0"/>
                <a:ea typeface="Calibri" panose="020F0502020204030204" pitchFamily="34" charset="0"/>
              </a:rPr>
              <a:t>en de verwerking kan deze afwijken. Exacte 															     </a:t>
            </a:r>
            <a:r>
              <a:rPr lang="nl-NL" sz="2000" kern="100" dirty="0">
                <a:solidFill>
                  <a:srgbClr val="000000"/>
                </a:solidFill>
                <a:latin typeface="Calibri" panose="020F0502020204030204" pitchFamily="34" charset="0"/>
                <a:ea typeface="Calibri" panose="020F0502020204030204" pitchFamily="34" charset="0"/>
              </a:rPr>
              <a:t>verbruiken kunnen </a:t>
            </a:r>
            <a:r>
              <a:rPr lang="nl-NL" sz="2000" kern="100" dirty="0">
                <a:solidFill>
                  <a:srgbClr val="000000"/>
                </a:solidFill>
                <a:effectLst/>
                <a:latin typeface="Calibri" panose="020F0502020204030204" pitchFamily="34" charset="0"/>
                <a:ea typeface="Calibri" panose="020F0502020204030204" pitchFamily="34" charset="0"/>
              </a:rPr>
              <a:t>uitsluitend per project d.m.v. proefvlakken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bepaald </a:t>
            </a:r>
            <a:r>
              <a:rPr lang="nl-NL" sz="2000" kern="100" dirty="0">
                <a:solidFill>
                  <a:srgbClr val="000000"/>
                </a:solidFill>
                <a:latin typeface="Calibri" panose="020F0502020204030204" pitchFamily="34" charset="0"/>
                <a:ea typeface="Calibri" panose="020F0502020204030204" pitchFamily="34" charset="0"/>
              </a:rPr>
              <a:t>worden.</a:t>
            </a:r>
          </a:p>
          <a:p>
            <a:pPr marR="63500" indent="-6350" algn="just" defTabSz="360000">
              <a:lnSpc>
                <a:spcPct val="103000"/>
              </a:lnSpc>
            </a:pPr>
            <a:endParaRPr lang="nl-NL" sz="2000" kern="100" dirty="0">
              <a:solidFill>
                <a:srgbClr val="000000"/>
              </a:solidFill>
              <a:latin typeface="Calibri" panose="020F0502020204030204" pitchFamily="34" charset="0"/>
              <a:ea typeface="Calibri" panose="020F0502020204030204" pitchFamily="34" charset="0"/>
            </a:endParaRPr>
          </a:p>
          <a:p>
            <a:pPr marR="63500" indent="-6350" algn="just" defTabSz="360000">
              <a:lnSpc>
                <a:spcPct val="103000"/>
              </a:lnSpc>
            </a:pPr>
            <a:r>
              <a:rPr lang="nl-NL" sz="2000" b="1" kern="100" dirty="0">
                <a:solidFill>
                  <a:srgbClr val="000000"/>
                </a:solidFill>
                <a:latin typeface="Calibri" panose="020F0502020204030204" pitchFamily="34" charset="0"/>
                <a:ea typeface="Calibri" panose="020F0502020204030204" pitchFamily="34" charset="0"/>
              </a:rPr>
              <a:t>Verwerkingsconditie:						     </a:t>
            </a:r>
            <a:r>
              <a:rPr lang="nl-NL" sz="2000" dirty="0">
                <a:solidFill>
                  <a:srgbClr val="000000"/>
                </a:solidFill>
                <a:effectLst/>
                <a:latin typeface="Calibri" panose="020F0502020204030204" pitchFamily="34" charset="0"/>
                <a:ea typeface="Calibri" panose="020F0502020204030204" pitchFamily="34" charset="0"/>
              </a:rPr>
              <a:t>Tijdens het aanbrengen van de 2C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mag de 															</a:t>
            </a: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luchtvochtigheid maximaal 85% zijn en dient de temperatuur 														van het te behandelen oppervlak minimaal 3ºC boven het 															dauwpunt te liggen. </a:t>
            </a:r>
            <a:r>
              <a:rPr lang="nl-NL" sz="2000" kern="100"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701751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AD6A2-C6E8-1FB6-78CF-97D86737C6E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4FD397B-238F-8DAC-AF2B-58E22B030578}"/>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FB903839-468F-CFC4-1C5D-9168CA57940A}"/>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4C778CC1-721F-7632-CBEA-C918A3388180}"/>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B91B841F-C6B5-3DB2-C533-E73BDC6ED2D0}"/>
              </a:ext>
            </a:extLst>
          </p:cNvPr>
          <p:cNvSpPr txBox="1"/>
          <p:nvPr/>
        </p:nvSpPr>
        <p:spPr>
          <a:xfrm>
            <a:off x="207264" y="2473928"/>
            <a:ext cx="11777472" cy="5160002"/>
          </a:xfrm>
          <a:prstGeom prst="rect">
            <a:avLst/>
          </a:prstGeom>
          <a:noFill/>
        </p:spPr>
        <p:txBody>
          <a:bodyPr wrap="square">
            <a:spAutoFit/>
          </a:bodyPr>
          <a:lstStyle/>
          <a:p>
            <a:r>
              <a:rPr lang="nl-NL" sz="2000" b="1" dirty="0"/>
              <a:t>VOC gehalte:</a:t>
            </a:r>
            <a:r>
              <a:rPr lang="nl-NL" sz="2000" dirty="0"/>
              <a:t>					EU grenswaarde voor dit product (</a:t>
            </a:r>
            <a:r>
              <a:rPr lang="nl-NL" sz="2000" dirty="0" err="1"/>
              <a:t>cat.A</a:t>
            </a:r>
            <a:r>
              <a:rPr lang="nl-NL" sz="2000" dirty="0"/>
              <a:t>/j); 500 g/l (2010) 						Dit product bevat maximaal 500 g/l VOS. Dit product is 						oplosmiddelrijk, voldoet voor professioneel gebruik binnen 						niet aan </a:t>
            </a:r>
            <a:r>
              <a:rPr lang="nl-NL" sz="2000" dirty="0" err="1"/>
              <a:t>arbo</a:t>
            </a:r>
            <a:r>
              <a:rPr lang="nl-NL" sz="2000" dirty="0"/>
              <a:t>. </a:t>
            </a:r>
          </a:p>
          <a:p>
            <a:endParaRPr lang="nl-NL" sz="2000" dirty="0"/>
          </a:p>
          <a:p>
            <a:endParaRPr lang="nl-NL" sz="2000" dirty="0"/>
          </a:p>
          <a:p>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kern="100" dirty="0">
                <a:solidFill>
                  <a:srgbClr val="000000"/>
                </a:solidFill>
                <a:effectLst/>
                <a:latin typeface="Calibri" panose="020F0502020204030204" pitchFamily="34" charset="0"/>
                <a:ea typeface="Calibri" panose="020F0502020204030204" pitchFamily="34" charset="0"/>
              </a:rPr>
              <a:t>Zorg voor een geschikte ventilatie in de verwerkingsruimte. </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endParaRPr lang="nl-NL" sz="2000" dirty="0"/>
          </a:p>
          <a:p>
            <a:endParaRPr lang="nl-NL" sz="2000" dirty="0"/>
          </a:p>
          <a:p>
            <a:pPr>
              <a:lnSpc>
                <a:spcPct val="103000"/>
              </a:lnSpc>
              <a:spcAft>
                <a:spcPts val="20"/>
              </a:spcAft>
              <a:buNone/>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3000"/>
              </a:lnSpc>
              <a:spcAft>
                <a:spcPts val="20"/>
              </a:spcAft>
              <a:buNone/>
              <a:tabLst>
                <a:tab pos="975360" algn="ctr"/>
                <a:tab pos="3634105"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endParaRPr lang="nl-NL" dirty="0"/>
          </a:p>
          <a:p>
            <a:endParaRPr lang="nl-NL" dirty="0"/>
          </a:p>
        </p:txBody>
      </p:sp>
      <p:pic>
        <p:nvPicPr>
          <p:cNvPr id="5" name="Afbeelding 4">
            <a:extLst>
              <a:ext uri="{FF2B5EF4-FFF2-40B4-BE49-F238E27FC236}">
                <a16:creationId xmlns:a16="http://schemas.microsoft.com/office/drawing/2014/main" id="{7C794697-0802-C207-43DF-BE2D4092D336}"/>
              </a:ext>
            </a:extLst>
          </p:cNvPr>
          <p:cNvPicPr>
            <a:picLocks noChangeAspect="1"/>
          </p:cNvPicPr>
          <p:nvPr/>
        </p:nvPicPr>
        <p:blipFill>
          <a:blip r:embed="rId3"/>
          <a:stretch>
            <a:fillRect/>
          </a:stretch>
        </p:blipFill>
        <p:spPr>
          <a:xfrm>
            <a:off x="7504080" y="5824694"/>
            <a:ext cx="2206943" cy="768163"/>
          </a:xfrm>
          <a:prstGeom prst="rect">
            <a:avLst/>
          </a:prstGeom>
        </p:spPr>
      </p:pic>
    </p:spTree>
    <p:extLst>
      <p:ext uri="{BB962C8B-B14F-4D97-AF65-F5344CB8AC3E}">
        <p14:creationId xmlns:p14="http://schemas.microsoft.com/office/powerpoint/2010/main" val="566431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7BECE-0C88-DCDC-368A-7B33556E3D5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DE25139-F6B9-7E4E-EA9C-10102F252F74}"/>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C83A34A9-2630-BAC2-7877-6E4C0EA152C7}"/>
              </a:ext>
            </a:extLst>
          </p:cNvPr>
          <p:cNvSpPr txBox="1"/>
          <p:nvPr/>
        </p:nvSpPr>
        <p:spPr>
          <a:xfrm>
            <a:off x="6876288" y="809798"/>
            <a:ext cx="474268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6A957577-1490-349C-0666-5CD090A564EA}"/>
              </a:ext>
            </a:extLst>
          </p:cNvPr>
          <p:cNvSpPr txBox="1"/>
          <p:nvPr/>
        </p:nvSpPr>
        <p:spPr>
          <a:xfrm>
            <a:off x="0"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90B6EAE1-F8D3-E2AA-FCA3-5B25E1BE6A81}"/>
              </a:ext>
            </a:extLst>
          </p:cNvPr>
          <p:cNvSpPr txBox="1"/>
          <p:nvPr/>
        </p:nvSpPr>
        <p:spPr>
          <a:xfrm>
            <a:off x="134112" y="2495932"/>
            <a:ext cx="11960352" cy="5419304"/>
          </a:xfrm>
          <a:prstGeom prst="rect">
            <a:avLst/>
          </a:prstGeom>
          <a:noFill/>
        </p:spPr>
        <p:txBody>
          <a:bodyPr wrap="square">
            <a:spAutoFit/>
          </a:bodyPr>
          <a:lstStyle/>
          <a:p>
            <a:pPr>
              <a:lnSpc>
                <a:spcPct val="103000"/>
              </a:lnSpc>
              <a:spcAft>
                <a:spcPts val="20"/>
              </a:spcAft>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a:t>
            </a:r>
            <a:r>
              <a:rPr lang="nl-NL" sz="2000" kern="100" dirty="0">
                <a:solidFill>
                  <a:srgbClr val="000000"/>
                </a:solidFill>
                <a:latin typeface="Calibri" panose="020F0502020204030204" pitchFamily="34" charset="0"/>
                <a:ea typeface="Calibri" panose="020F0502020204030204" pitchFamily="34" charset="0"/>
              </a:rPr>
              <a:t>permeatie </a:t>
            </a:r>
            <a:r>
              <a:rPr lang="nl-NL" sz="2000" kern="100" dirty="0">
                <a:solidFill>
                  <a:srgbClr val="000000"/>
                </a:solidFill>
                <a:effectLst/>
                <a:latin typeface="Calibri" panose="020F0502020204030204" pitchFamily="34" charset="0"/>
                <a:ea typeface="Calibri" panose="020F0502020204030204" pitchFamily="34" charset="0"/>
              </a:rPr>
              <a:t>				EN 374): bv. nitrilrubber (&gt; = 0,4 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 = 0,7 </a:t>
            </a:r>
            <a:r>
              <a:rPr lang="nl-NL" sz="2000" kern="100" dirty="0">
                <a:solidFill>
                  <a:srgbClr val="000000"/>
                </a:solidFill>
                <a:latin typeface="Calibri" panose="020F0502020204030204" pitchFamily="34" charset="0"/>
                <a:ea typeface="Calibri" panose="020F0502020204030204" pitchFamily="34" charset="0"/>
              </a:rPr>
              <a:t>mm) en 				volgens anderen.</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 166 dragen.</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het lichaam: 	</a:t>
            </a:r>
            <a:r>
              <a:rPr lang="nl-NL" sz="2000" kern="100" dirty="0">
                <a:solidFill>
                  <a:srgbClr val="000000"/>
                </a:solidFill>
                <a:effectLst/>
                <a:latin typeface="Calibri" panose="020F0502020204030204" pitchFamily="34" charset="0"/>
                <a:ea typeface="Calibri" panose="020F0502020204030204" pitchFamily="34" charset="0"/>
              </a:rPr>
              <a:t>Niet vereist onder normale gebruiksomstandigheden. </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Bescherming luchtwegen</a:t>
            </a:r>
            <a:r>
              <a:rPr lang="nl-NL" sz="2000" kern="100" dirty="0">
                <a:solidFill>
                  <a:srgbClr val="000000"/>
                </a:solidFill>
                <a:effectLst/>
                <a:latin typeface="Calibri" panose="020F0502020204030204" pitchFamily="34" charset="0"/>
                <a:ea typeface="Calibri" panose="020F0502020204030204" pitchFamily="34" charset="0"/>
              </a:rPr>
              <a:t>:                                 Normaal gesproken is geen persoonlijke ademhalingsbescherming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vereist. In geval van het risico op overmatige vorming van stof een              </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geschikt masker dragen.</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5901055" algn="r"/>
              </a:tabLst>
            </a:pPr>
            <a:r>
              <a:rPr lang="nl-NL" sz="2800" b="1" kern="100" dirty="0">
                <a:solidFill>
                  <a:srgbClr val="000000"/>
                </a:solidFill>
                <a:effectLst/>
                <a:latin typeface="Calibri" panose="020F0502020204030204" pitchFamily="34" charset="0"/>
                <a:ea typeface="Calibri" panose="020F0502020204030204" pitchFamily="34" charset="0"/>
              </a:rPr>
              <a:t>	                                 </a:t>
            </a:r>
            <a:r>
              <a:rPr lang="nl-NL" sz="2800" kern="100" dirty="0">
                <a:solidFill>
                  <a:srgbClr val="000000"/>
                </a:solidFill>
                <a:effectLst/>
                <a:latin typeface="Calibri" panose="020F0502020204030204" pitchFamily="34" charset="0"/>
                <a:ea typeface="Calibri" panose="020F0502020204030204" pitchFamily="34" charset="0"/>
              </a:rPr>
              <a:t>	</a:t>
            </a:r>
          </a:p>
          <a:p>
            <a:pPr>
              <a:lnSpc>
                <a:spcPct val="103000"/>
              </a:lnSpc>
              <a:spcAft>
                <a:spcPts val="20"/>
              </a:spcAft>
              <a:tabLst>
                <a:tab pos="975360" algn="ctr"/>
                <a:tab pos="3634105" algn="ctr"/>
              </a:tabLst>
            </a:pPr>
            <a:endParaRPr lang="nl-NL" sz="20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2171494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1488</Words>
  <Application>Microsoft Office PowerPoint</Application>
  <PresentationFormat>Breedbeeld</PresentationFormat>
  <Paragraphs>82</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15</cp:revision>
  <dcterms:created xsi:type="dcterms:W3CDTF">2025-06-07T16:14:22Z</dcterms:created>
  <dcterms:modified xsi:type="dcterms:W3CDTF">2025-06-25T18:41:41Z</dcterms:modified>
</cp:coreProperties>
</file>