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8" r:id="rId2"/>
    <p:sldId id="257"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5064" autoAdjust="0"/>
  </p:normalViewPr>
  <p:slideViewPr>
    <p:cSldViewPr snapToGrid="0">
      <p:cViewPr varScale="1">
        <p:scale>
          <a:sx n="80" d="100"/>
          <a:sy n="80" d="100"/>
        </p:scale>
        <p:origin x="3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791C9A-525C-45A0-B695-11C0E5D6AB64}" type="datetimeFigureOut">
              <a:rPr lang="nl-NL" smtClean="0"/>
              <a:t>5-6-2025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D711CA-EF0B-4BEB-9ADE-1EE3C071FA15}" type="slidenum">
              <a:rPr lang="nl-NL" smtClean="0"/>
              <a:t>‹nr.›</a:t>
            </a:fld>
            <a:endParaRPr lang="nl-NL"/>
          </a:p>
        </p:txBody>
      </p:sp>
    </p:spTree>
    <p:extLst>
      <p:ext uri="{BB962C8B-B14F-4D97-AF65-F5344CB8AC3E}">
        <p14:creationId xmlns:p14="http://schemas.microsoft.com/office/powerpoint/2010/main" val="1457904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D711CA-EF0B-4BEB-9ADE-1EE3C071FA15}" type="slidenum">
              <a:rPr lang="nl-NL" smtClean="0"/>
              <a:t>11</a:t>
            </a:fld>
            <a:endParaRPr lang="nl-NL"/>
          </a:p>
        </p:txBody>
      </p:sp>
    </p:spTree>
    <p:extLst>
      <p:ext uri="{BB962C8B-B14F-4D97-AF65-F5344CB8AC3E}">
        <p14:creationId xmlns:p14="http://schemas.microsoft.com/office/powerpoint/2010/main" val="2962270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3E60B0-5BEB-B73E-4D04-321F68115BF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D19CC6F5-35E3-A498-9A01-605E24A6A6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C37426C-CC4A-65A4-5F7F-9622EB8CBC4A}"/>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D101CCAF-0210-DE33-3587-E21CAB004E6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7FFE7DA-01E7-D13D-DFA5-85BA664B4E33}"/>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3631399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1A3C89-ABA4-9E86-3C96-9C3F32B74C71}"/>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CB0A9FD-ED82-5AFE-7190-E273AE82BC19}"/>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BF4BAE8-390A-69D9-897E-C9017DFB858D}"/>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AEAD3798-564F-A371-AB52-386465D0DBB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7D7E296-402C-B3F3-7052-23084017A537}"/>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205936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3808143-C8DA-24DC-0C60-6B46D867C57A}"/>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4CE07E3-0ED9-CE42-DBC3-DAA6CC41760D}"/>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EF6B693-E226-A2A9-C405-1A89EB3BE480}"/>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601B338A-3F9F-79E2-6A0E-826E384348F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9AC5C2E-8581-9700-E64E-610E553FD180}"/>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3188477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32FA3E-EB14-8DD7-A278-D9929672CD0C}"/>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5F6EFA5-90CD-05AA-ECC2-4C78E2733DD5}"/>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E552BF5-F25E-7945-4C1B-0988D4F1B1A1}"/>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43410F8E-818A-9E79-33B3-15BB9EBE546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8D60EA8-DAE2-8440-2B1E-98E394425772}"/>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2834159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9339B9-8805-68FB-A884-16B5A31C7C4A}"/>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DC3013ED-E551-CD82-60E6-27A7951E76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DDB705A-CFA1-116D-209C-4CB36886BCD1}"/>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0B48F5BA-4CF6-9525-9C84-FE118D39A89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998889D-C0AA-4C2C-CB7A-383E2987D062}"/>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2614251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B9C17C-0407-3E0C-88E2-B7A0E7813326}"/>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848E9E9-3ACA-50E1-0A48-D2A20F9C1E78}"/>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DF7DFF8-825E-3BBF-D194-953967212FC1}"/>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A39AE86-D2A7-A094-F697-2AE70DA390A3}"/>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94CFD65F-457F-B499-66AE-D495C5328F4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C34A526-EE9A-7B3D-8327-AAC2EEBC27F6}"/>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1304658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92CBC1-BA92-7EF9-A0C6-4F45DD10AF9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F662B92-B630-CB5F-5A27-2EFC6A22B9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BA030C7-2199-8125-9429-8C7CFC2633B6}"/>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EC606A72-61F0-7510-F702-7BA6F09D4C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4CC69FE-F28D-BD98-4D12-508163164F6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158BA18-A7ED-60B2-CEB2-39A341B7327F}"/>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8" name="Tijdelijke aanduiding voor voettekst 7">
            <a:extLst>
              <a:ext uri="{FF2B5EF4-FFF2-40B4-BE49-F238E27FC236}">
                <a16:creationId xmlns:a16="http://schemas.microsoft.com/office/drawing/2014/main" id="{EA0F2ECE-72A3-0032-2C8F-2864BCAD9446}"/>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5B6B61B9-19CB-60C1-506D-B0261547E895}"/>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1832142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AC7DE2-7E8C-AA91-1022-B689D58CB8F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4ECCB3B2-457B-3AD2-4B77-8A366DF3C296}"/>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4" name="Tijdelijke aanduiding voor voettekst 3">
            <a:extLst>
              <a:ext uri="{FF2B5EF4-FFF2-40B4-BE49-F238E27FC236}">
                <a16:creationId xmlns:a16="http://schemas.microsoft.com/office/drawing/2014/main" id="{35B1E07F-3443-6F61-4BFC-583E7EC0291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727F26E-4B4D-1AE0-8270-AED8DE4867A2}"/>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247605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9AA3107-9306-B124-0956-2A6AFE0DBFCD}"/>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3" name="Tijdelijke aanduiding voor voettekst 2">
            <a:extLst>
              <a:ext uri="{FF2B5EF4-FFF2-40B4-BE49-F238E27FC236}">
                <a16:creationId xmlns:a16="http://schemas.microsoft.com/office/drawing/2014/main" id="{A5E2BFA7-C26D-B56C-3BEE-8FE94069C5B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B0F7945-91BE-D45B-6525-428065C1F1C6}"/>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1418898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1A640E-4380-333E-5CB6-12DDC8E2344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44863434-7622-AA5A-2759-47FFD7E59B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217C194-14A1-89D1-02A9-66E05E5ADB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D0903B4-4854-8661-CCC2-C70A3933B8B1}"/>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673D1797-2D0A-97A9-4C95-138DF6E6672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CDAA439-CD90-CE32-E7B3-81696192C672}"/>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760792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AD1EC-AFC1-3E28-6C42-F03CDD6CFD2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BDF33E92-1031-46CA-658C-E0FACCA1F2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CD7324E-28DF-4ECC-C449-014057E64B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44600AE-663A-8EC7-F830-D78F83E70612}"/>
              </a:ext>
            </a:extLst>
          </p:cNvPr>
          <p:cNvSpPr>
            <a:spLocks noGrp="1"/>
          </p:cNvSpPr>
          <p:nvPr>
            <p:ph type="dt" sz="half" idx="10"/>
          </p:nvPr>
        </p:nvSpPr>
        <p:spPr/>
        <p:txBody>
          <a:bodyPr/>
          <a:lstStyle/>
          <a:p>
            <a:fld id="{C7A6EC51-0735-4B9A-A047-5E883F8E1EFA}"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F9D0D564-3032-E11D-4C27-56C0DA56CD8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583BE46-51E8-A50D-135E-8195E1BDCD7E}"/>
              </a:ext>
            </a:extLst>
          </p:cNvPr>
          <p:cNvSpPr>
            <a:spLocks noGrp="1"/>
          </p:cNvSpPr>
          <p:nvPr>
            <p:ph type="sldNum" sz="quarter" idx="12"/>
          </p:nvPr>
        </p:nvSpPr>
        <p:spPr/>
        <p:txBody>
          <a:bodyPr/>
          <a:lstStyle/>
          <a:p>
            <a:fld id="{89531B53-7C51-4FF4-A587-7374C76D1637}" type="slidenum">
              <a:rPr lang="nl-NL" smtClean="0"/>
              <a:t>‹nr.›</a:t>
            </a:fld>
            <a:endParaRPr lang="nl-NL"/>
          </a:p>
        </p:txBody>
      </p:sp>
    </p:spTree>
    <p:extLst>
      <p:ext uri="{BB962C8B-B14F-4D97-AF65-F5344CB8AC3E}">
        <p14:creationId xmlns:p14="http://schemas.microsoft.com/office/powerpoint/2010/main" val="382251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D4182FD-CBCC-FF70-418C-47AF9BEECD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389C0C7-BD8F-6DA8-5EC0-AF3FC6B0F9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8CADD63-5FF4-D209-9724-76C480B0FE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A6EC51-0735-4B9A-A047-5E883F8E1EFA}"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A80FB7A0-B0C1-1FF2-C684-8D8C60AE1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EC51E748-DB2B-2799-72A0-B0BF56256B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31B53-7C51-4FF4-A587-7374C76D1637}" type="slidenum">
              <a:rPr lang="nl-NL" smtClean="0"/>
              <a:t>‹nr.›</a:t>
            </a:fld>
            <a:endParaRPr lang="nl-NL"/>
          </a:p>
        </p:txBody>
      </p:sp>
    </p:spTree>
    <p:extLst>
      <p:ext uri="{BB962C8B-B14F-4D97-AF65-F5344CB8AC3E}">
        <p14:creationId xmlns:p14="http://schemas.microsoft.com/office/powerpoint/2010/main" val="3688739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77209-AB3E-4BD9-9A22-CB9561CC841F}"/>
            </a:ext>
          </a:extLst>
        </p:cNvPr>
        <p:cNvGrpSpPr/>
        <p:nvPr/>
      </p:nvGrpSpPr>
      <p:grpSpPr>
        <a:xfrm>
          <a:off x="0" y="0"/>
          <a:ext cx="0" cy="0"/>
          <a:chOff x="0" y="0"/>
          <a:chExt cx="0" cy="0"/>
        </a:xfrm>
      </p:grpSpPr>
      <p:sp>
        <p:nvSpPr>
          <p:cNvPr id="9" name="Ondertitel 2">
            <a:extLst>
              <a:ext uri="{FF2B5EF4-FFF2-40B4-BE49-F238E27FC236}">
                <a16:creationId xmlns:a16="http://schemas.microsoft.com/office/drawing/2014/main" id="{2313D5AE-8E2E-C224-345B-50DD4D9F880A}"/>
              </a:ext>
            </a:extLst>
          </p:cNvPr>
          <p:cNvSpPr txBox="1">
            <a:spLocks/>
          </p:cNvSpPr>
          <p:nvPr/>
        </p:nvSpPr>
        <p:spPr>
          <a:xfrm>
            <a:off x="175449" y="1383631"/>
            <a:ext cx="2839997" cy="685799"/>
          </a:xfrm>
          <a:prstGeom prst="rect">
            <a:avLst/>
          </a:prstGeom>
          <a:effectLst>
            <a:outerShdw blurRad="50800" dist="38100" dir="8100000" algn="tr" rotWithShape="0">
              <a:sysClr val="window" lastClr="FFFFFF">
                <a:alpha val="40000"/>
              </a:sysClr>
            </a:outerShdw>
          </a:effectLst>
          <a:scene3d>
            <a:camera prst="orthographicFront"/>
            <a:lightRig rig="threePt" dir="t"/>
          </a:scene3d>
          <a:sp3d extrusionH="95250" prstMaterial="metal">
            <a:bevelT w="101600"/>
          </a:sp3d>
        </p:spPr>
        <p:txBody>
          <a:bodyPr vert="horz" lIns="91440" tIns="45720" rIns="91440" bIns="45720" rtlCol="0">
            <a:normAutofit/>
            <a:sp3d>
              <a:contourClr>
                <a:schemeClr val="bg2"/>
              </a:contourClr>
            </a:sp3d>
          </a:bodyPr>
          <a:lstStyle>
            <a:lvl1pPr marL="0" indent="0" algn="ctr" defTabSz="1007943" rtl="0" eaLnBrk="1" latinLnBrk="0" hangingPunct="1">
              <a:lnSpc>
                <a:spcPct val="90000"/>
              </a:lnSpc>
              <a:spcBef>
                <a:spcPts val="1102"/>
              </a:spcBef>
              <a:buFont typeface="Arial" panose="020B0604020202020204" pitchFamily="34" charset="0"/>
              <a:buNone/>
              <a:defRPr sz="2646" kern="1200">
                <a:solidFill>
                  <a:schemeClr val="tx1"/>
                </a:solidFill>
                <a:latin typeface="+mn-lt"/>
                <a:ea typeface="+mn-ea"/>
                <a:cs typeface="+mn-cs"/>
              </a:defRPr>
            </a:lvl1pPr>
            <a:lvl2pPr marL="503972" indent="0" algn="ctr" defTabSz="1007943" rtl="0" eaLnBrk="1" latinLnBrk="0" hangingPunct="1">
              <a:lnSpc>
                <a:spcPct val="90000"/>
              </a:lnSpc>
              <a:spcBef>
                <a:spcPts val="551"/>
              </a:spcBef>
              <a:buFont typeface="Arial" panose="020B0604020202020204" pitchFamily="34" charset="0"/>
              <a:buNone/>
              <a:defRPr sz="2205" kern="1200">
                <a:solidFill>
                  <a:schemeClr val="tx1"/>
                </a:solidFill>
                <a:latin typeface="+mn-lt"/>
                <a:ea typeface="+mn-ea"/>
                <a:cs typeface="+mn-cs"/>
              </a:defRPr>
            </a:lvl2pPr>
            <a:lvl3pPr marL="1007943" indent="0" algn="ctr" defTabSz="1007943" rtl="0" eaLnBrk="1" latinLnBrk="0" hangingPunct="1">
              <a:lnSpc>
                <a:spcPct val="90000"/>
              </a:lnSpc>
              <a:spcBef>
                <a:spcPts val="551"/>
              </a:spcBef>
              <a:buFont typeface="Arial" panose="020B0604020202020204" pitchFamily="34" charset="0"/>
              <a:buNone/>
              <a:defRPr sz="1984" kern="1200">
                <a:solidFill>
                  <a:schemeClr val="tx1"/>
                </a:solidFill>
                <a:latin typeface="+mn-lt"/>
                <a:ea typeface="+mn-ea"/>
                <a:cs typeface="+mn-cs"/>
              </a:defRPr>
            </a:lvl3pPr>
            <a:lvl4pPr marL="1511915"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4pPr>
            <a:lvl5pPr marL="2015886"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5pPr>
            <a:lvl6pPr marL="2519858"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6pPr>
            <a:lvl7pPr marL="3023829"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7pPr>
            <a:lvl8pPr marL="3527801"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8pPr>
            <a:lvl9pPr marL="4031772" indent="0" algn="ctr" defTabSz="1007943"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9p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a:p>
            <a:pPr marL="0" marR="0" lvl="0" indent="0" algn="ctr"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endPar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pic>
        <p:nvPicPr>
          <p:cNvPr id="19" name="Afbeelding 18">
            <a:extLst>
              <a:ext uri="{FF2B5EF4-FFF2-40B4-BE49-F238E27FC236}">
                <a16:creationId xmlns:a16="http://schemas.microsoft.com/office/drawing/2014/main" id="{B13DFD3E-6902-5EDF-3668-7A278FB7D09C}"/>
              </a:ext>
            </a:extLst>
          </p:cNvPr>
          <p:cNvPicPr>
            <a:picLocks noChangeAspect="1"/>
          </p:cNvPicPr>
          <p:nvPr/>
        </p:nvPicPr>
        <p:blipFill>
          <a:blip r:embed="rId2"/>
          <a:stretch>
            <a:fillRect/>
          </a:stretch>
        </p:blipFill>
        <p:spPr>
          <a:xfrm>
            <a:off x="192505" y="0"/>
            <a:ext cx="4259179" cy="1215190"/>
          </a:xfrm>
          <a:prstGeom prst="rect">
            <a:avLst/>
          </a:prstGeom>
        </p:spPr>
      </p:pic>
      <p:sp>
        <p:nvSpPr>
          <p:cNvPr id="23" name="Tekstvak 22">
            <a:extLst>
              <a:ext uri="{FF2B5EF4-FFF2-40B4-BE49-F238E27FC236}">
                <a16:creationId xmlns:a16="http://schemas.microsoft.com/office/drawing/2014/main" id="{986FFFE2-F876-443F-8CD0-315A4BB02C69}"/>
              </a:ext>
            </a:extLst>
          </p:cNvPr>
          <p:cNvSpPr txBox="1"/>
          <p:nvPr/>
        </p:nvSpPr>
        <p:spPr>
          <a:xfrm>
            <a:off x="144378" y="2069431"/>
            <a:ext cx="11454063" cy="2862322"/>
          </a:xfrm>
          <a:prstGeom prst="rect">
            <a:avLst/>
          </a:prstGeom>
          <a:noFill/>
        </p:spPr>
        <p:txBody>
          <a:bodyPr wrap="square">
            <a:spAutoFit/>
          </a:bodyPr>
          <a:lstStyle/>
          <a:p>
            <a:r>
              <a:rPr lang="nl-NL" sz="2000" b="1" dirty="0"/>
              <a:t>Omschrijving:		</a:t>
            </a:r>
            <a:r>
              <a:rPr lang="nl-NL" sz="2000" dirty="0"/>
              <a:t>Antislip Coating is een 2-componenten oplosmiddelvrije, water gedragen 				gepigmenteerde Nano Coating, een rolcoating. De coating heeft een uitzonderlijk 			mechanische eigenschappen en chemische bestendigheid inclusief autobanden 			(weekmaker) bestendigheid. De coating is een zijdeglanzende Nano Coating. </a:t>
            </a:r>
            <a:br>
              <a:rPr lang="nl-NL" sz="2000" dirty="0"/>
            </a:br>
            <a:endParaRPr lang="nl-NL" sz="2000" dirty="0"/>
          </a:p>
          <a:p>
            <a:endParaRPr lang="nl-NL" sz="2000" dirty="0"/>
          </a:p>
          <a:p>
            <a:r>
              <a:rPr lang="nl-NL" sz="2000" b="1" dirty="0"/>
              <a:t>Gebruiksdoel:		</a:t>
            </a:r>
            <a:r>
              <a:rPr lang="nl-NL" sz="2000" dirty="0"/>
              <a:t>Ideaal in ruimten voor opslag en logistiek, productieruimten, werkplaatsen, </a:t>
            </a:r>
          </a:p>
          <a:p>
            <a:r>
              <a:rPr lang="nl-NL" sz="2000" dirty="0"/>
              <a:t>			garages, laadperrons, agrarische sector, hout, houtensteigers, openbare ruimtes, 			enz.  </a:t>
            </a:r>
          </a:p>
        </p:txBody>
      </p:sp>
      <p:sp>
        <p:nvSpPr>
          <p:cNvPr id="2" name="Titel 7">
            <a:extLst>
              <a:ext uri="{FF2B5EF4-FFF2-40B4-BE49-F238E27FC236}">
                <a16:creationId xmlns:a16="http://schemas.microsoft.com/office/drawing/2014/main" id="{EA85526A-AC5A-632A-0DA8-943CCBEBAC6B}"/>
              </a:ext>
            </a:extLst>
          </p:cNvPr>
          <p:cNvSpPr txBox="1">
            <a:spLocks/>
          </p:cNvSpPr>
          <p:nvPr/>
        </p:nvSpPr>
        <p:spPr>
          <a:xfrm>
            <a:off x="6785811" y="705373"/>
            <a:ext cx="4752473" cy="830997"/>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defRPr/>
            </a:pPr>
            <a:r>
              <a:rPr lang="nl-NL" sz="4800" dirty="0">
                <a:solidFill>
                  <a:prstClr val="black"/>
                </a:solidFill>
                <a:latin typeface="Calibri Light" panose="020F0302020204030204"/>
                <a:ea typeface="+mn-ea"/>
                <a:cs typeface="+mn-cs"/>
              </a:rPr>
              <a:t>Product</a:t>
            </a:r>
            <a:r>
              <a:rPr lang="nl-NL" sz="4800" dirty="0">
                <a:solidFill>
                  <a:prstClr val="black"/>
                </a:solidFill>
                <a:ea typeface="+mn-ea"/>
                <a:cs typeface="+mn-cs"/>
              </a:rPr>
              <a:t>informatie</a:t>
            </a:r>
            <a:endParaRPr lang="nl-NL" sz="4800" dirty="0">
              <a:solidFill>
                <a:prstClr val="black"/>
              </a:solidFill>
              <a:latin typeface="Calibri" panose="020F0502020204030204"/>
              <a:ea typeface="+mn-ea"/>
              <a:cs typeface="+mn-cs"/>
            </a:endParaRPr>
          </a:p>
        </p:txBody>
      </p:sp>
    </p:spTree>
    <p:extLst>
      <p:ext uri="{BB962C8B-B14F-4D97-AF65-F5344CB8AC3E}">
        <p14:creationId xmlns:p14="http://schemas.microsoft.com/office/powerpoint/2010/main" val="3832469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5F775-A7B9-F588-5BE8-3CA0315E2D65}"/>
            </a:ext>
          </a:extLst>
        </p:cNvPr>
        <p:cNvGrpSpPr/>
        <p:nvPr/>
      </p:nvGrpSpPr>
      <p:grpSpPr>
        <a:xfrm>
          <a:off x="0" y="0"/>
          <a:ext cx="0" cy="0"/>
          <a:chOff x="0" y="0"/>
          <a:chExt cx="0" cy="0"/>
        </a:xfrm>
      </p:grpSpPr>
      <p:grpSp>
        <p:nvGrpSpPr>
          <p:cNvPr id="9" name="Group 5655">
            <a:extLst>
              <a:ext uri="{FF2B5EF4-FFF2-40B4-BE49-F238E27FC236}">
                <a16:creationId xmlns:a16="http://schemas.microsoft.com/office/drawing/2014/main" id="{DC40FC4B-7129-579D-A0E9-87F618E4EF80}"/>
              </a:ext>
            </a:extLst>
          </p:cNvPr>
          <p:cNvGrpSpPr/>
          <p:nvPr/>
        </p:nvGrpSpPr>
        <p:grpSpPr>
          <a:xfrm>
            <a:off x="8780863" y="6250120"/>
            <a:ext cx="2388453" cy="607880"/>
            <a:chOff x="0" y="0"/>
            <a:chExt cx="2266947" cy="662305"/>
          </a:xfrm>
        </p:grpSpPr>
        <p:pic>
          <p:nvPicPr>
            <p:cNvPr id="10" name="Picture 1065">
              <a:extLst>
                <a:ext uri="{FF2B5EF4-FFF2-40B4-BE49-F238E27FC236}">
                  <a16:creationId xmlns:a16="http://schemas.microsoft.com/office/drawing/2014/main" id="{1FBB4554-764C-C518-122E-AA23E1E97B6C}"/>
                </a:ext>
              </a:extLst>
            </p:cNvPr>
            <p:cNvPicPr/>
            <p:nvPr/>
          </p:nvPicPr>
          <p:blipFill>
            <a:blip r:embed="rId2"/>
            <a:stretch>
              <a:fillRect/>
            </a:stretch>
          </p:blipFill>
          <p:spPr>
            <a:xfrm>
              <a:off x="0" y="0"/>
              <a:ext cx="662937" cy="662305"/>
            </a:xfrm>
            <a:prstGeom prst="rect">
              <a:avLst/>
            </a:prstGeom>
          </p:spPr>
        </p:pic>
        <p:pic>
          <p:nvPicPr>
            <p:cNvPr id="11" name="Picture 1067">
              <a:extLst>
                <a:ext uri="{FF2B5EF4-FFF2-40B4-BE49-F238E27FC236}">
                  <a16:creationId xmlns:a16="http://schemas.microsoft.com/office/drawing/2014/main" id="{4CDA5F49-CAB8-FEFA-F432-029FD3CDB9DE}"/>
                </a:ext>
              </a:extLst>
            </p:cNvPr>
            <p:cNvPicPr/>
            <p:nvPr/>
          </p:nvPicPr>
          <p:blipFill>
            <a:blip r:embed="rId3"/>
            <a:stretch>
              <a:fillRect/>
            </a:stretch>
          </p:blipFill>
          <p:spPr>
            <a:xfrm>
              <a:off x="815343" y="0"/>
              <a:ext cx="662937" cy="662305"/>
            </a:xfrm>
            <a:prstGeom prst="rect">
              <a:avLst/>
            </a:prstGeom>
          </p:spPr>
        </p:pic>
        <p:pic>
          <p:nvPicPr>
            <p:cNvPr id="12" name="Picture 1069">
              <a:extLst>
                <a:ext uri="{FF2B5EF4-FFF2-40B4-BE49-F238E27FC236}">
                  <a16:creationId xmlns:a16="http://schemas.microsoft.com/office/drawing/2014/main" id="{AA08549B-0714-CB6B-454C-B83C53BA46C1}"/>
                </a:ext>
              </a:extLst>
            </p:cNvPr>
            <p:cNvPicPr/>
            <p:nvPr/>
          </p:nvPicPr>
          <p:blipFill>
            <a:blip r:embed="rId4"/>
            <a:stretch>
              <a:fillRect/>
            </a:stretch>
          </p:blipFill>
          <p:spPr>
            <a:xfrm>
              <a:off x="1604010" y="0"/>
              <a:ext cx="662937" cy="662305"/>
            </a:xfrm>
            <a:prstGeom prst="rect">
              <a:avLst/>
            </a:prstGeom>
          </p:spPr>
        </p:pic>
      </p:grpSp>
      <p:sp>
        <p:nvSpPr>
          <p:cNvPr id="3" name="Tekstvak 2">
            <a:extLst>
              <a:ext uri="{FF2B5EF4-FFF2-40B4-BE49-F238E27FC236}">
                <a16:creationId xmlns:a16="http://schemas.microsoft.com/office/drawing/2014/main" id="{B54C3982-8520-31A7-1F13-2E11B863A390}"/>
              </a:ext>
            </a:extLst>
          </p:cNvPr>
          <p:cNvSpPr txBox="1"/>
          <p:nvPr/>
        </p:nvSpPr>
        <p:spPr>
          <a:xfrm>
            <a:off x="180138" y="1731397"/>
            <a:ext cx="11855788" cy="5016758"/>
          </a:xfrm>
          <a:prstGeom prst="rect">
            <a:avLst/>
          </a:prstGeom>
          <a:noFill/>
        </p:spPr>
        <p:txBody>
          <a:bodyPr wrap="square">
            <a:spAutoFit/>
          </a:bodyPr>
          <a:lstStyle/>
          <a:p>
            <a:r>
              <a:rPr lang="nl-NL" sz="2000" b="1" dirty="0"/>
              <a:t>Verwerkingscondities:		</a:t>
            </a:r>
            <a:r>
              <a:rPr lang="nl-NL" sz="2000" dirty="0"/>
              <a:t>Ondergrondtempratuur 	   : Minimaal 10°C, maximaal +25°C  </a:t>
            </a:r>
          </a:p>
          <a:p>
            <a:r>
              <a:rPr lang="nl-NL" sz="2000" dirty="0"/>
              <a:t>				Omgevingstempratuur 	   : Minimaal 10°C, maximaal +25°C   </a:t>
            </a:r>
          </a:p>
          <a:p>
            <a:r>
              <a:rPr lang="nl-NL" sz="2000" dirty="0"/>
              <a:t>				Vochtgehalte ondergrond     : &lt; 4% vocht te testen via een carbidmeting </a:t>
            </a:r>
          </a:p>
          <a:p>
            <a:r>
              <a:rPr lang="nl-NL" sz="2000" dirty="0"/>
              <a:t>				Relatieve luchtvochtigheid    : Maximaal 80% R.H. Dauwpunt: pas op voor   							      condensatie!</a:t>
            </a:r>
            <a:br>
              <a:rPr lang="nl-NL" sz="2000" dirty="0"/>
            </a:br>
            <a:br>
              <a:rPr lang="nl-NL" sz="2000" dirty="0"/>
            </a:br>
            <a:r>
              <a:rPr lang="nl-NL" sz="2000" dirty="0"/>
              <a:t>De tempratuur van de ondergrond en van het niet uitgehard materiaal dient minimaal 3° C hoger te liggen dan het dauwpunt om het risico  van condensvorming en dus witte verkleuring op de vloerafwerking te verminderen. Tijdens het aanbrengen van de 2C Anti Slip Coat, mag de luchtvochtigheid maximaal 85% zijn en dient de temperatuur van het te behandelen oppervlak minimaal 3ºC boven het dauwpunt te liggen.</a:t>
            </a:r>
            <a:br>
              <a:rPr lang="nl-NL" sz="2000" dirty="0"/>
            </a:br>
            <a:r>
              <a:rPr lang="nl-NL" sz="2000" dirty="0"/>
              <a:t> </a:t>
            </a:r>
          </a:p>
          <a:p>
            <a:r>
              <a:rPr lang="nl-NL" sz="2000" b="1" dirty="0"/>
              <a:t>Maatregelen ter beheersing van blootstelling:	</a:t>
            </a:r>
            <a:r>
              <a:rPr lang="nl-NL" sz="2000" dirty="0"/>
              <a:t>Zorg voor een geschikte ventilatie in de verwerkingsruimte. </a:t>
            </a:r>
          </a:p>
          <a:p>
            <a:r>
              <a:rPr lang="nl-NL" sz="2000" dirty="0"/>
              <a:t> </a:t>
            </a:r>
          </a:p>
          <a:p>
            <a:br>
              <a:rPr lang="nl-NL" sz="2000" b="1" dirty="0"/>
            </a:br>
            <a:r>
              <a:rPr lang="nl-NL" sz="2000" b="1" dirty="0"/>
              <a:t>Persoonlijke beschermingsuitrusting: 		</a:t>
            </a:r>
            <a:r>
              <a:rPr lang="nl-NL" sz="2000" dirty="0"/>
              <a:t>Handschoenen. Veiligheidsbril. Beschermende kleding. </a:t>
            </a:r>
            <a:br>
              <a:rPr lang="nl-NL" sz="2000" dirty="0"/>
            </a:br>
            <a:endParaRPr lang="nl-NL" dirty="0"/>
          </a:p>
        </p:txBody>
      </p:sp>
      <p:pic>
        <p:nvPicPr>
          <p:cNvPr id="2" name="Afbeelding 1">
            <a:extLst>
              <a:ext uri="{FF2B5EF4-FFF2-40B4-BE49-F238E27FC236}">
                <a16:creationId xmlns:a16="http://schemas.microsoft.com/office/drawing/2014/main" id="{58D86F36-A66B-2335-AF6A-0C18ABA24AD9}"/>
              </a:ext>
            </a:extLst>
          </p:cNvPr>
          <p:cNvPicPr>
            <a:picLocks noChangeAspect="1"/>
          </p:cNvPicPr>
          <p:nvPr/>
        </p:nvPicPr>
        <p:blipFill>
          <a:blip r:embed="rId5"/>
          <a:stretch>
            <a:fillRect/>
          </a:stretch>
        </p:blipFill>
        <p:spPr>
          <a:xfrm>
            <a:off x="192505" y="0"/>
            <a:ext cx="4259179" cy="1215190"/>
          </a:xfrm>
          <a:prstGeom prst="rect">
            <a:avLst/>
          </a:prstGeom>
        </p:spPr>
      </p:pic>
      <p:sp>
        <p:nvSpPr>
          <p:cNvPr id="6" name="Tekstvak 5">
            <a:extLst>
              <a:ext uri="{FF2B5EF4-FFF2-40B4-BE49-F238E27FC236}">
                <a16:creationId xmlns:a16="http://schemas.microsoft.com/office/drawing/2014/main" id="{29E599C1-5FD7-9094-E00E-CCDFAFE20C28}"/>
              </a:ext>
            </a:extLst>
          </p:cNvPr>
          <p:cNvSpPr txBox="1"/>
          <p:nvPr/>
        </p:nvSpPr>
        <p:spPr>
          <a:xfrm>
            <a:off x="6764755" y="336475"/>
            <a:ext cx="497806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a:t>
            </a:r>
            <a:r>
              <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rPr>
              <a:t>informatie</a:t>
            </a:r>
          </a:p>
        </p:txBody>
      </p:sp>
      <p:sp>
        <p:nvSpPr>
          <p:cNvPr id="8" name="Tekstvak 7">
            <a:extLst>
              <a:ext uri="{FF2B5EF4-FFF2-40B4-BE49-F238E27FC236}">
                <a16:creationId xmlns:a16="http://schemas.microsoft.com/office/drawing/2014/main" id="{8E4779E1-1A87-BAF1-BB1F-6BA2B7890F63}"/>
              </a:ext>
            </a:extLst>
          </p:cNvPr>
          <p:cNvSpPr txBox="1"/>
          <p:nvPr/>
        </p:nvSpPr>
        <p:spPr>
          <a:xfrm>
            <a:off x="171450" y="1226530"/>
            <a:ext cx="6093994"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795341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8A8CD-A650-7C4F-6E01-BC1F1C28C02C}"/>
            </a:ext>
          </a:extLst>
        </p:cNvPr>
        <p:cNvGrpSpPr/>
        <p:nvPr/>
      </p:nvGrpSpPr>
      <p:grpSpPr>
        <a:xfrm>
          <a:off x="0" y="0"/>
          <a:ext cx="0" cy="0"/>
          <a:chOff x="0" y="0"/>
          <a:chExt cx="0" cy="0"/>
        </a:xfrm>
      </p:grpSpPr>
      <p:sp>
        <p:nvSpPr>
          <p:cNvPr id="8" name="Tekstvak 7">
            <a:extLst>
              <a:ext uri="{FF2B5EF4-FFF2-40B4-BE49-F238E27FC236}">
                <a16:creationId xmlns:a16="http://schemas.microsoft.com/office/drawing/2014/main" id="{2CECD622-CE05-8B58-4D69-1F1155A0BC3E}"/>
              </a:ext>
            </a:extLst>
          </p:cNvPr>
          <p:cNvSpPr txBox="1"/>
          <p:nvPr/>
        </p:nvSpPr>
        <p:spPr>
          <a:xfrm>
            <a:off x="238656" y="1983306"/>
            <a:ext cx="11501651" cy="5124480"/>
          </a:xfrm>
          <a:prstGeom prst="rect">
            <a:avLst/>
          </a:prstGeom>
          <a:noFill/>
        </p:spPr>
        <p:txBody>
          <a:bodyPr wrap="square">
            <a:spAutoFit/>
          </a:bodyPr>
          <a:lstStyle/>
          <a:p>
            <a:r>
              <a:rPr lang="nl-NL" sz="2000" b="1" dirty="0"/>
              <a:t>Bescherming handen:		</a:t>
            </a:r>
            <a:r>
              <a:rPr lang="nl-NL" sz="2000" dirty="0"/>
              <a:t>De keuze van een geschikte handschoen is niet alleen afhankelijk van het 				materiaal, maar ook van andere kwaliteitskenmerken en verschilt van 					fabrikant tot fabrikant. Geschikte chemicaliënbestendige handschoenen 				(EN 374) ook bij langer direct contact (Aanbeveling: beschermingsindex 6, 				overeenkomstig&gt; 480 minuten permeatie volgens EN 374): bv. nitrilrubber 				(&gt; = 0,4 mm), </a:t>
            </a:r>
            <a:r>
              <a:rPr lang="nl-NL" sz="2000" dirty="0" err="1"/>
              <a:t>butylrubber</a:t>
            </a:r>
            <a:r>
              <a:rPr lang="nl-NL" sz="2000" dirty="0"/>
              <a:t> (&gt; = 0,7 mm) en anderen.</a:t>
            </a:r>
            <a:br>
              <a:rPr lang="nl-NL" sz="2000" dirty="0"/>
            </a:br>
            <a:r>
              <a:rPr lang="nl-NL" sz="2000" dirty="0"/>
              <a:t> </a:t>
            </a:r>
          </a:p>
          <a:p>
            <a:r>
              <a:rPr lang="nl-NL" sz="2000" b="1" dirty="0"/>
              <a:t>Oogbescherming: </a:t>
            </a:r>
            <a:r>
              <a:rPr lang="nl-NL" sz="2000" dirty="0"/>
              <a:t>		Veiligheidsbril met zijbescherming conform EN 166 dragen.</a:t>
            </a:r>
            <a:br>
              <a:rPr lang="nl-NL" sz="2000" dirty="0"/>
            </a:br>
            <a:endParaRPr lang="nl-NL" sz="2000" dirty="0"/>
          </a:p>
          <a:p>
            <a:r>
              <a:rPr lang="nl-NL" sz="2000" b="1" dirty="0"/>
              <a:t>Bescherming van de huid en het lichaam: </a:t>
            </a:r>
            <a:r>
              <a:rPr lang="nl-NL" sz="2000" dirty="0"/>
              <a:t>Draag geschikte beschermende kleding. </a:t>
            </a:r>
            <a:br>
              <a:rPr lang="nl-NL" sz="2000" dirty="0"/>
            </a:br>
            <a:endParaRPr lang="nl-NL" sz="2000" dirty="0"/>
          </a:p>
          <a:p>
            <a:r>
              <a:rPr lang="nl-NL" sz="2000" b="1" dirty="0"/>
              <a:t>Bescherming luchtwegen: 	</a:t>
            </a:r>
            <a:r>
              <a:rPr lang="nl-NL" sz="2000" dirty="0"/>
              <a:t>Normaal gesproken is geen persoonlijke ademhalingsbescherming vereist. </a:t>
            </a:r>
            <a:br>
              <a:rPr lang="nl-NL" sz="2000" dirty="0"/>
            </a:br>
            <a:r>
              <a:rPr lang="nl-NL" sz="2000" dirty="0"/>
              <a:t>				In geval van het risico op overmatige vorming van stof een geschikt 					masker dragen. </a:t>
            </a:r>
          </a:p>
          <a:p>
            <a:r>
              <a:rPr lang="nl-NL" sz="2000" dirty="0"/>
              <a:t> 				Overige informatie: Voor extra informatie raadpleeg het MSDS blad.</a:t>
            </a:r>
            <a:br>
              <a:rPr lang="nl-NL" sz="2000" dirty="0"/>
            </a:br>
            <a:r>
              <a:rPr lang="nl-NL" sz="900" dirty="0"/>
              <a:t>Dit productblad werd samengesteld op basis van de laatste stand der techniek en onze ervaring. Gezien de grote verscheidenheid aan ondergrond en objectomstandigheden aanvaarden wij op grond van de inhoud van deze informatie geen enkele aansprakelijkheid. De koper /gebruiker is dan ook niet ontslagen van de verantwoordelijkheid om onze materialen deskundig te laten beoordelen op hun geschiktheid voor een bepaalde ondergrond in haar specifieke omstandigheden. Bij het verschijnen van een nieuwe editie van deze informatie verliest de huidige haar geldigheid. </a:t>
            </a:r>
            <a:endParaRPr lang="nl-NL" sz="2000" dirty="0"/>
          </a:p>
        </p:txBody>
      </p:sp>
      <p:pic>
        <p:nvPicPr>
          <p:cNvPr id="2" name="Afbeelding 1">
            <a:extLst>
              <a:ext uri="{FF2B5EF4-FFF2-40B4-BE49-F238E27FC236}">
                <a16:creationId xmlns:a16="http://schemas.microsoft.com/office/drawing/2014/main" id="{2747FA49-206B-0E37-3D1F-70701BBDA8D1}"/>
              </a:ext>
            </a:extLst>
          </p:cNvPr>
          <p:cNvPicPr>
            <a:picLocks noChangeAspect="1"/>
          </p:cNvPicPr>
          <p:nvPr/>
        </p:nvPicPr>
        <p:blipFill>
          <a:blip r:embed="rId3"/>
          <a:stretch>
            <a:fillRect/>
          </a:stretch>
        </p:blipFill>
        <p:spPr>
          <a:xfrm>
            <a:off x="192505" y="0"/>
            <a:ext cx="4259179" cy="1215190"/>
          </a:xfrm>
          <a:prstGeom prst="rect">
            <a:avLst/>
          </a:prstGeom>
        </p:spPr>
      </p:pic>
      <p:sp>
        <p:nvSpPr>
          <p:cNvPr id="5" name="Tekstvak 4">
            <a:extLst>
              <a:ext uri="{FF2B5EF4-FFF2-40B4-BE49-F238E27FC236}">
                <a16:creationId xmlns:a16="http://schemas.microsoft.com/office/drawing/2014/main" id="{DA22967E-E132-3A72-9831-497D3467E6F2}"/>
              </a:ext>
            </a:extLst>
          </p:cNvPr>
          <p:cNvSpPr txBox="1"/>
          <p:nvPr/>
        </p:nvSpPr>
        <p:spPr>
          <a:xfrm>
            <a:off x="6728660" y="107876"/>
            <a:ext cx="488181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a:t>
            </a:r>
            <a:r>
              <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rPr>
              <a:t>informatie</a:t>
            </a:r>
          </a:p>
        </p:txBody>
      </p:sp>
      <p:sp>
        <p:nvSpPr>
          <p:cNvPr id="7" name="Tekstvak 6">
            <a:extLst>
              <a:ext uri="{FF2B5EF4-FFF2-40B4-BE49-F238E27FC236}">
                <a16:creationId xmlns:a16="http://schemas.microsoft.com/office/drawing/2014/main" id="{669E6F88-7777-4704-EF5F-1D8DF4F6FE17}"/>
              </a:ext>
            </a:extLst>
          </p:cNvPr>
          <p:cNvSpPr txBox="1"/>
          <p:nvPr/>
        </p:nvSpPr>
        <p:spPr>
          <a:xfrm>
            <a:off x="279734" y="1497240"/>
            <a:ext cx="3883192"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924358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a:extLst>
              <a:ext uri="{FF2B5EF4-FFF2-40B4-BE49-F238E27FC236}">
                <a16:creationId xmlns:a16="http://schemas.microsoft.com/office/drawing/2014/main" id="{8E92C54C-92DA-DCC0-E85D-8352AD29DC6A}"/>
              </a:ext>
            </a:extLst>
          </p:cNvPr>
          <p:cNvSpPr txBox="1"/>
          <p:nvPr/>
        </p:nvSpPr>
        <p:spPr>
          <a:xfrm>
            <a:off x="0" y="1963394"/>
            <a:ext cx="11032958" cy="3785652"/>
          </a:xfrm>
          <a:prstGeom prst="rect">
            <a:avLst/>
          </a:prstGeom>
          <a:noFill/>
        </p:spPr>
        <p:txBody>
          <a:bodyPr wrap="square">
            <a:spAutoFit/>
          </a:bodyPr>
          <a:lstStyle/>
          <a:p>
            <a:r>
              <a:rPr lang="nl-NL" b="1" dirty="0"/>
              <a:t> </a:t>
            </a:r>
            <a:r>
              <a:rPr lang="nl-NL" sz="2000" b="1" dirty="0"/>
              <a:t>Toepassingen:			</a:t>
            </a:r>
            <a:r>
              <a:rPr lang="nl-NL" sz="2000" dirty="0"/>
              <a:t>Hout</a:t>
            </a:r>
            <a:br>
              <a:rPr lang="nl-NL" sz="2000" dirty="0"/>
            </a:br>
            <a:r>
              <a:rPr lang="nl-NL" sz="2000" dirty="0"/>
              <a:t>    				</a:t>
            </a:r>
            <a:r>
              <a:rPr lang="nl-NL" sz="2000" dirty="0" err="1"/>
              <a:t>Gepoedercoate</a:t>
            </a:r>
            <a:r>
              <a:rPr lang="nl-NL" sz="2000" dirty="0"/>
              <a:t> oppervlakken  </a:t>
            </a:r>
            <a:br>
              <a:rPr lang="nl-NL" sz="2000" dirty="0"/>
            </a:br>
            <a:r>
              <a:rPr lang="nl-NL" sz="2000" dirty="0"/>
              <a:t>    				Stalen en aluminium ondergronden </a:t>
            </a:r>
          </a:p>
          <a:p>
            <a:r>
              <a:rPr lang="nl-NL" sz="2000" dirty="0"/>
              <a:t>    				Keramische materialen </a:t>
            </a:r>
          </a:p>
          <a:p>
            <a:r>
              <a:rPr lang="nl-NL" sz="2000" dirty="0"/>
              <a:t>    				Beton en Natuursteen elementen </a:t>
            </a:r>
            <a:br>
              <a:rPr lang="nl-NL" sz="2000" dirty="0"/>
            </a:br>
            <a:br>
              <a:rPr lang="nl-NL" sz="2000" dirty="0"/>
            </a:br>
            <a:r>
              <a:rPr lang="nl-NL" sz="2000" b="1" dirty="0"/>
              <a:t>Voornaamste kenmerken:		</a:t>
            </a:r>
            <a:r>
              <a:rPr lang="nl-NL" sz="2000" dirty="0"/>
              <a:t>Water gedragen, zijdeglans </a:t>
            </a:r>
          </a:p>
          <a:p>
            <a:r>
              <a:rPr lang="nl-NL" sz="2000" dirty="0"/>
              <a:t>				Water doorlaatbaarheid </a:t>
            </a:r>
          </a:p>
          <a:p>
            <a:r>
              <a:rPr lang="nl-NL" sz="2000" dirty="0"/>
              <a:t>				Fysiologisch onschadelijk </a:t>
            </a:r>
          </a:p>
          <a:p>
            <a:r>
              <a:rPr lang="nl-NL" sz="2000" dirty="0"/>
              <a:t>				Weinig geur </a:t>
            </a:r>
          </a:p>
          <a:p>
            <a:r>
              <a:rPr lang="nl-NL" sz="2000" dirty="0"/>
              <a:t>				Goede dek kracht </a:t>
            </a:r>
          </a:p>
          <a:p>
            <a:r>
              <a:rPr lang="nl-NL" sz="2000" dirty="0"/>
              <a:t>				Goede chemische en mechanische bestendigheid</a:t>
            </a:r>
          </a:p>
        </p:txBody>
      </p:sp>
      <p:pic>
        <p:nvPicPr>
          <p:cNvPr id="2" name="Afbeelding 1">
            <a:extLst>
              <a:ext uri="{FF2B5EF4-FFF2-40B4-BE49-F238E27FC236}">
                <a16:creationId xmlns:a16="http://schemas.microsoft.com/office/drawing/2014/main" id="{0AFE6F75-3F68-3B88-1CF5-9E82B9A5C568}"/>
              </a:ext>
            </a:extLst>
          </p:cNvPr>
          <p:cNvPicPr>
            <a:picLocks noChangeAspect="1"/>
          </p:cNvPicPr>
          <p:nvPr/>
        </p:nvPicPr>
        <p:blipFill>
          <a:blip r:embed="rId2"/>
          <a:stretch>
            <a:fillRect/>
          </a:stretch>
        </p:blipFill>
        <p:spPr>
          <a:xfrm>
            <a:off x="192505" y="0"/>
            <a:ext cx="4259179" cy="1215190"/>
          </a:xfrm>
          <a:prstGeom prst="rect">
            <a:avLst/>
          </a:prstGeom>
        </p:spPr>
      </p:pic>
      <p:sp>
        <p:nvSpPr>
          <p:cNvPr id="5" name="Tekstvak 4">
            <a:extLst>
              <a:ext uri="{FF2B5EF4-FFF2-40B4-BE49-F238E27FC236}">
                <a16:creationId xmlns:a16="http://schemas.microsoft.com/office/drawing/2014/main" id="{6A2CA4A7-C1C2-1319-6517-27530D014DA9}"/>
              </a:ext>
            </a:extLst>
          </p:cNvPr>
          <p:cNvSpPr txBox="1"/>
          <p:nvPr/>
        </p:nvSpPr>
        <p:spPr>
          <a:xfrm>
            <a:off x="6704597" y="669575"/>
            <a:ext cx="4978066" cy="830997"/>
          </a:xfrm>
          <a:prstGeom prst="rect">
            <a:avLst/>
          </a:prstGeom>
          <a:noFill/>
        </p:spPr>
        <p:txBody>
          <a:bodyPr wrap="square">
            <a:spAutoFit/>
          </a:bodyPr>
          <a:lstStyle/>
          <a:p>
            <a:pPr>
              <a:lnSpc>
                <a:spcPct val="100000"/>
              </a:lnSpc>
              <a:spcBef>
                <a:spcPts val="0"/>
              </a:spcBef>
              <a:defRPr/>
            </a:pPr>
            <a:r>
              <a:rPr lang="nl-NL" sz="4800" dirty="0">
                <a:solidFill>
                  <a:prstClr val="black"/>
                </a:solidFill>
                <a:latin typeface="Calibri Light" panose="020F0302020204030204"/>
                <a:ea typeface="+mn-ea"/>
                <a:cs typeface="+mn-cs"/>
              </a:rPr>
              <a:t>Product</a:t>
            </a:r>
            <a:r>
              <a:rPr lang="nl-NL" sz="4800" dirty="0">
                <a:solidFill>
                  <a:prstClr val="black"/>
                </a:solidFill>
                <a:ea typeface="+mn-ea"/>
                <a:cs typeface="+mn-cs"/>
              </a:rPr>
              <a:t>informatie</a:t>
            </a:r>
            <a:endParaRPr lang="nl-NL" sz="4800" dirty="0">
              <a:solidFill>
                <a:prstClr val="black"/>
              </a:solidFill>
              <a:latin typeface="Calibri" panose="020F0502020204030204"/>
              <a:ea typeface="+mn-ea"/>
              <a:cs typeface="+mn-cs"/>
            </a:endParaRPr>
          </a:p>
        </p:txBody>
      </p:sp>
      <p:sp>
        <p:nvSpPr>
          <p:cNvPr id="8" name="Tekstvak 7">
            <a:extLst>
              <a:ext uri="{FF2B5EF4-FFF2-40B4-BE49-F238E27FC236}">
                <a16:creationId xmlns:a16="http://schemas.microsoft.com/office/drawing/2014/main" id="{AF9CFFBD-323E-FEE1-B95D-CC25176976F0}"/>
              </a:ext>
            </a:extLst>
          </p:cNvPr>
          <p:cNvSpPr txBox="1"/>
          <p:nvPr/>
        </p:nvSpPr>
        <p:spPr>
          <a:xfrm>
            <a:off x="207544" y="1346845"/>
            <a:ext cx="6093994"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364495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F52D3-D2BF-940E-841C-E92F7CE86456}"/>
            </a:ext>
          </a:extLst>
        </p:cNvPr>
        <p:cNvGrpSpPr/>
        <p:nvPr/>
      </p:nvGrpSpPr>
      <p:grpSpPr>
        <a:xfrm>
          <a:off x="0" y="0"/>
          <a:ext cx="0" cy="0"/>
          <a:chOff x="0" y="0"/>
          <a:chExt cx="0" cy="0"/>
        </a:xfrm>
      </p:grpSpPr>
      <p:sp>
        <p:nvSpPr>
          <p:cNvPr id="8" name="Tekstvak 7">
            <a:extLst>
              <a:ext uri="{FF2B5EF4-FFF2-40B4-BE49-F238E27FC236}">
                <a16:creationId xmlns:a16="http://schemas.microsoft.com/office/drawing/2014/main" id="{DC3FA793-B4D6-19BE-A65C-CC501B30D03A}"/>
              </a:ext>
            </a:extLst>
          </p:cNvPr>
          <p:cNvSpPr txBox="1"/>
          <p:nvPr/>
        </p:nvSpPr>
        <p:spPr>
          <a:xfrm>
            <a:off x="159998" y="2126524"/>
            <a:ext cx="9876559" cy="2554545"/>
          </a:xfrm>
          <a:prstGeom prst="rect">
            <a:avLst/>
          </a:prstGeom>
          <a:noFill/>
        </p:spPr>
        <p:txBody>
          <a:bodyPr wrap="square">
            <a:spAutoFit/>
          </a:bodyPr>
          <a:lstStyle/>
          <a:p>
            <a:r>
              <a:rPr lang="nl-NL" sz="2000" b="1" dirty="0"/>
              <a:t>Voornaamste kenmerken:		</a:t>
            </a:r>
            <a:r>
              <a:rPr lang="nl-NL" sz="2000" dirty="0"/>
              <a:t>Oplosmiddelvrij </a:t>
            </a:r>
          </a:p>
          <a:p>
            <a:r>
              <a:rPr lang="nl-NL" sz="2000" dirty="0"/>
              <a:t>				Autobanden bestand </a:t>
            </a:r>
          </a:p>
          <a:p>
            <a:r>
              <a:rPr lang="nl-NL" sz="2000" dirty="0"/>
              <a:t>				Viscositeit 1 (</a:t>
            </a:r>
            <a:r>
              <a:rPr lang="nl-NL" sz="2000" dirty="0" err="1"/>
              <a:t>mPa.s</a:t>
            </a:r>
            <a:r>
              <a:rPr lang="nl-NL" sz="2000" dirty="0"/>
              <a:t>) 350-450 </a:t>
            </a:r>
          </a:p>
          <a:p>
            <a:r>
              <a:rPr lang="nl-NL" sz="2000" dirty="0"/>
              <a:t>				Dichtheid 2 (g/cm3) 1.30 </a:t>
            </a:r>
          </a:p>
          <a:p>
            <a:r>
              <a:rPr lang="nl-NL" sz="2000" dirty="0"/>
              <a:t>				Slijtvastheid 3 (mg) -65 </a:t>
            </a:r>
          </a:p>
          <a:p>
            <a:r>
              <a:rPr lang="nl-NL" sz="2000" dirty="0"/>
              <a:t>				Hechtsterkte 4 (n/mm²) &gt; 1.5 (betonbreuk)</a:t>
            </a:r>
            <a:br>
              <a:rPr lang="nl-NL" sz="2000" b="1" dirty="0"/>
            </a:br>
            <a:r>
              <a:rPr lang="nl-NL" sz="2000" b="1" dirty="0"/>
              <a:t> </a:t>
            </a:r>
          </a:p>
          <a:p>
            <a:r>
              <a:rPr lang="nl-NL" sz="2000" dirty="0"/>
              <a:t> </a:t>
            </a:r>
          </a:p>
        </p:txBody>
      </p:sp>
      <p:pic>
        <p:nvPicPr>
          <p:cNvPr id="2" name="Afbeelding 1">
            <a:extLst>
              <a:ext uri="{FF2B5EF4-FFF2-40B4-BE49-F238E27FC236}">
                <a16:creationId xmlns:a16="http://schemas.microsoft.com/office/drawing/2014/main" id="{65DC0CA6-E368-4428-52C2-C2D71E8BA302}"/>
              </a:ext>
            </a:extLst>
          </p:cNvPr>
          <p:cNvPicPr>
            <a:picLocks noChangeAspect="1"/>
          </p:cNvPicPr>
          <p:nvPr/>
        </p:nvPicPr>
        <p:blipFill>
          <a:blip r:embed="rId2"/>
          <a:stretch>
            <a:fillRect/>
          </a:stretch>
        </p:blipFill>
        <p:spPr>
          <a:xfrm>
            <a:off x="192505" y="0"/>
            <a:ext cx="4259179" cy="1215190"/>
          </a:xfrm>
          <a:prstGeom prst="rect">
            <a:avLst/>
          </a:prstGeom>
        </p:spPr>
      </p:pic>
      <p:sp>
        <p:nvSpPr>
          <p:cNvPr id="5" name="Tekstvak 4">
            <a:extLst>
              <a:ext uri="{FF2B5EF4-FFF2-40B4-BE49-F238E27FC236}">
                <a16:creationId xmlns:a16="http://schemas.microsoft.com/office/drawing/2014/main" id="{00E0A00F-0353-19B4-31C1-D278AB18E6A5}"/>
              </a:ext>
            </a:extLst>
          </p:cNvPr>
          <p:cNvSpPr txBox="1"/>
          <p:nvPr/>
        </p:nvSpPr>
        <p:spPr>
          <a:xfrm>
            <a:off x="6861008" y="534997"/>
            <a:ext cx="496603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a:t>
            </a:r>
            <a:r>
              <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rPr>
              <a:t>informatie</a:t>
            </a:r>
          </a:p>
        </p:txBody>
      </p:sp>
      <p:sp>
        <p:nvSpPr>
          <p:cNvPr id="7" name="Tekstvak 6">
            <a:extLst>
              <a:ext uri="{FF2B5EF4-FFF2-40B4-BE49-F238E27FC236}">
                <a16:creationId xmlns:a16="http://schemas.microsoft.com/office/drawing/2014/main" id="{582D8891-415F-344A-F18A-53D31DA28DBB}"/>
              </a:ext>
            </a:extLst>
          </p:cNvPr>
          <p:cNvSpPr txBox="1"/>
          <p:nvPr/>
        </p:nvSpPr>
        <p:spPr>
          <a:xfrm>
            <a:off x="183481" y="1473177"/>
            <a:ext cx="4280235"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2445344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29883-7B78-7B52-416B-012AA6ECEA80}"/>
            </a:ext>
          </a:extLst>
        </p:cNvPr>
        <p:cNvGrpSpPr/>
        <p:nvPr/>
      </p:nvGrpSpPr>
      <p:grpSpPr>
        <a:xfrm>
          <a:off x="0" y="0"/>
          <a:ext cx="0" cy="0"/>
          <a:chOff x="0" y="0"/>
          <a:chExt cx="0" cy="0"/>
        </a:xfrm>
      </p:grpSpPr>
      <p:sp>
        <p:nvSpPr>
          <p:cNvPr id="5" name="Tekstvak 4">
            <a:extLst>
              <a:ext uri="{FF2B5EF4-FFF2-40B4-BE49-F238E27FC236}">
                <a16:creationId xmlns:a16="http://schemas.microsoft.com/office/drawing/2014/main" id="{9571A54D-2DFC-2BED-285E-B4523DA84F58}"/>
              </a:ext>
            </a:extLst>
          </p:cNvPr>
          <p:cNvSpPr txBox="1"/>
          <p:nvPr/>
        </p:nvSpPr>
        <p:spPr>
          <a:xfrm>
            <a:off x="292608" y="2023874"/>
            <a:ext cx="11899392" cy="4401205"/>
          </a:xfrm>
          <a:prstGeom prst="rect">
            <a:avLst/>
          </a:prstGeom>
          <a:noFill/>
        </p:spPr>
        <p:txBody>
          <a:bodyPr wrap="square">
            <a:spAutoFit/>
          </a:bodyPr>
          <a:lstStyle/>
          <a:p>
            <a:r>
              <a:rPr lang="nl-NL" sz="2000" b="1" dirty="0"/>
              <a:t>Verwerkingsadvies:		</a:t>
            </a:r>
            <a:r>
              <a:rPr lang="nl-NL" sz="2000" dirty="0"/>
              <a:t>Mengverhouding: Component A; Component B = 32 : 68 (gewichtsdelen) </a:t>
            </a:r>
          </a:p>
          <a:p>
            <a:r>
              <a:rPr lang="nl-NL" sz="2000" dirty="0"/>
              <a:t>				Component B volledig toevoegen bij Component A en gedurende 2 minuten 				mengen tot een homogeen mengsel. Afhankelijk van de gewenste viscositeit 				tussen 10% en 20% water toevoegen. Voeg het water al mengend en in kleine 				stapjes toe met tussenpozen, tot het water volledig is opgenomen in het 				mengsel. Begin met kleine hoeveelheden water en zo word het mengsel 				langzaam dunner. Pas tijdens verwerking op een project nooit het percentage 				water aan, dit zal namelijk kleurverschillen tot gevolg hebben. Vervolgens het 				mengsel overgieten in een schone emmer en dit nogmaals minimaal intensief 				doormengen. Dit om eventuele ongemengde delen  aan de rand en/of bodem 				te voorkomen. Wanneer “ Antislip” gewenst is, voegt u dit toe bij deze fase en 				mengt het mengsel nogmaals voor 30 seconden. Mengen gebeurt bij 					voorkeur met een krachtige menger op laag toerental, 300 – 400 RPM. </a:t>
            </a:r>
            <a:br>
              <a:rPr lang="nl-NL" sz="2000" b="1" dirty="0"/>
            </a:br>
            <a:r>
              <a:rPr lang="nl-NL" sz="2000" dirty="0"/>
              <a:t> </a:t>
            </a:r>
          </a:p>
        </p:txBody>
      </p:sp>
      <p:pic>
        <p:nvPicPr>
          <p:cNvPr id="3" name="Afbeelding 2">
            <a:extLst>
              <a:ext uri="{FF2B5EF4-FFF2-40B4-BE49-F238E27FC236}">
                <a16:creationId xmlns:a16="http://schemas.microsoft.com/office/drawing/2014/main" id="{B30FE191-D1D5-2455-1F14-3C32A157B7E9}"/>
              </a:ext>
            </a:extLst>
          </p:cNvPr>
          <p:cNvPicPr>
            <a:picLocks noChangeAspect="1"/>
          </p:cNvPicPr>
          <p:nvPr/>
        </p:nvPicPr>
        <p:blipFill>
          <a:blip r:embed="rId2"/>
          <a:stretch>
            <a:fillRect/>
          </a:stretch>
        </p:blipFill>
        <p:spPr>
          <a:xfrm>
            <a:off x="192505" y="0"/>
            <a:ext cx="4259179" cy="1215190"/>
          </a:xfrm>
          <a:prstGeom prst="rect">
            <a:avLst/>
          </a:prstGeom>
        </p:spPr>
      </p:pic>
      <p:sp>
        <p:nvSpPr>
          <p:cNvPr id="7" name="Tekstvak 6">
            <a:extLst>
              <a:ext uri="{FF2B5EF4-FFF2-40B4-BE49-F238E27FC236}">
                <a16:creationId xmlns:a16="http://schemas.microsoft.com/office/drawing/2014/main" id="{C8B1A494-5824-0F38-5C57-7989F9824BCB}"/>
              </a:ext>
            </a:extLst>
          </p:cNvPr>
          <p:cNvSpPr txBox="1"/>
          <p:nvPr/>
        </p:nvSpPr>
        <p:spPr>
          <a:xfrm>
            <a:off x="6975308" y="426712"/>
            <a:ext cx="498408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a:t>
            </a:r>
            <a:r>
              <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rPr>
              <a:t>informatie</a:t>
            </a:r>
          </a:p>
        </p:txBody>
      </p:sp>
      <p:sp>
        <p:nvSpPr>
          <p:cNvPr id="9" name="Tekstvak 8">
            <a:extLst>
              <a:ext uri="{FF2B5EF4-FFF2-40B4-BE49-F238E27FC236}">
                <a16:creationId xmlns:a16="http://schemas.microsoft.com/office/drawing/2014/main" id="{963738F1-630D-CC9D-5F8C-10B26D9C3A09}"/>
              </a:ext>
            </a:extLst>
          </p:cNvPr>
          <p:cNvSpPr txBox="1"/>
          <p:nvPr/>
        </p:nvSpPr>
        <p:spPr>
          <a:xfrm>
            <a:off x="237624" y="1413019"/>
            <a:ext cx="4214060"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2044609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56E3D-88F5-2DDE-BDC7-8C25F4293C78}"/>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B18B5126-3780-BCFF-9876-3F26BF3712E0}"/>
              </a:ext>
            </a:extLst>
          </p:cNvPr>
          <p:cNvSpPr txBox="1"/>
          <p:nvPr/>
        </p:nvSpPr>
        <p:spPr>
          <a:xfrm>
            <a:off x="222503" y="1999489"/>
            <a:ext cx="11060724" cy="2862322"/>
          </a:xfrm>
          <a:prstGeom prst="rect">
            <a:avLst/>
          </a:prstGeom>
          <a:noFill/>
        </p:spPr>
        <p:txBody>
          <a:bodyPr wrap="square">
            <a:spAutoFit/>
          </a:bodyPr>
          <a:lstStyle/>
          <a:p>
            <a:br>
              <a:rPr lang="nl-NL" sz="2000" b="1" dirty="0"/>
            </a:br>
            <a:r>
              <a:rPr lang="nl-NL" sz="2000" b="1" dirty="0"/>
              <a:t>Reinigen en onderhoud:		</a:t>
            </a:r>
            <a:r>
              <a:rPr lang="nl-NL" sz="2000" dirty="0"/>
              <a:t>Voor een duurzaam behoud van de vloer na de afwerking, dienen alle 				gemorste verontreinigingen zo spoedig mogelijk te worden verwijderd 				en moet regelmatig worden schoongemaakt met behulp van borstels, 				schrob/zuigmachines, rubberwissers, hoge druk reiniging, enz. met 				gebruik van geschikte reinigingsmiddelen. Maak de vloer schoon met 				warmwater. Gebruik geen heet water (hoger dan 40°C). </a:t>
            </a:r>
            <a:br>
              <a:rPr lang="nl-NL" sz="2000" b="1" dirty="0"/>
            </a:br>
            <a:br>
              <a:rPr lang="nl-NL" sz="2000" b="1" dirty="0"/>
            </a:br>
            <a:endParaRPr lang="nl-NL" sz="2000" dirty="0"/>
          </a:p>
        </p:txBody>
      </p:sp>
      <p:sp>
        <p:nvSpPr>
          <p:cNvPr id="5" name="Tekstvak 4">
            <a:extLst>
              <a:ext uri="{FF2B5EF4-FFF2-40B4-BE49-F238E27FC236}">
                <a16:creationId xmlns:a16="http://schemas.microsoft.com/office/drawing/2014/main" id="{C7313B42-CC33-FDD1-E07F-0554DBB66473}"/>
              </a:ext>
            </a:extLst>
          </p:cNvPr>
          <p:cNvSpPr txBox="1"/>
          <p:nvPr/>
        </p:nvSpPr>
        <p:spPr>
          <a:xfrm>
            <a:off x="222503" y="6360256"/>
            <a:ext cx="10546307" cy="369332"/>
          </a:xfrm>
          <a:prstGeom prst="rect">
            <a:avLst/>
          </a:prstGeom>
          <a:noFill/>
        </p:spPr>
        <p:txBody>
          <a:bodyPr wrap="square">
            <a:spAutoFit/>
          </a:bodyPr>
          <a:lstStyle/>
          <a:p>
            <a:r>
              <a:rPr lang="nl-NL" sz="900" dirty="0"/>
              <a:t>Op alle leveringen, offertes en adviezen zijn de algemene voorwaarden van de VVVF Vereniging van Verf- en Drukinktfabrikanten in Nederland gedeponeerd ter griffie van de arrondissementsrechtbank te Amsterdam van toepassing tenzij anders overeengekomen. Inkoopvoorwaarde van afnemers kunnen wij niet aanvaarden. </a:t>
            </a:r>
          </a:p>
        </p:txBody>
      </p:sp>
      <p:pic>
        <p:nvPicPr>
          <p:cNvPr id="2" name="Afbeelding 1">
            <a:extLst>
              <a:ext uri="{FF2B5EF4-FFF2-40B4-BE49-F238E27FC236}">
                <a16:creationId xmlns:a16="http://schemas.microsoft.com/office/drawing/2014/main" id="{0268D170-C3C5-44F2-91F8-A2DD7C06931E}"/>
              </a:ext>
            </a:extLst>
          </p:cNvPr>
          <p:cNvPicPr>
            <a:picLocks noChangeAspect="1"/>
          </p:cNvPicPr>
          <p:nvPr/>
        </p:nvPicPr>
        <p:blipFill>
          <a:blip r:embed="rId2"/>
          <a:stretch>
            <a:fillRect/>
          </a:stretch>
        </p:blipFill>
        <p:spPr>
          <a:xfrm>
            <a:off x="192505" y="0"/>
            <a:ext cx="4259179" cy="1215190"/>
          </a:xfrm>
          <a:prstGeom prst="rect">
            <a:avLst/>
          </a:prstGeom>
        </p:spPr>
      </p:pic>
      <p:sp>
        <p:nvSpPr>
          <p:cNvPr id="7" name="Tekstvak 6">
            <a:extLst>
              <a:ext uri="{FF2B5EF4-FFF2-40B4-BE49-F238E27FC236}">
                <a16:creationId xmlns:a16="http://schemas.microsoft.com/office/drawing/2014/main" id="{6A933424-BAE4-6BD6-3A5B-AE157CC749CB}"/>
              </a:ext>
            </a:extLst>
          </p:cNvPr>
          <p:cNvSpPr txBox="1"/>
          <p:nvPr/>
        </p:nvSpPr>
        <p:spPr>
          <a:xfrm>
            <a:off x="6845968" y="390618"/>
            <a:ext cx="4788568"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a:t>
            </a:r>
            <a:r>
              <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rPr>
              <a:t>informatie</a:t>
            </a:r>
          </a:p>
        </p:txBody>
      </p:sp>
      <p:sp>
        <p:nvSpPr>
          <p:cNvPr id="9" name="Tekstvak 8">
            <a:extLst>
              <a:ext uri="{FF2B5EF4-FFF2-40B4-BE49-F238E27FC236}">
                <a16:creationId xmlns:a16="http://schemas.microsoft.com/office/drawing/2014/main" id="{46D29566-FAA0-7765-4388-B5FBD5EAECC5}"/>
              </a:ext>
            </a:extLst>
          </p:cNvPr>
          <p:cNvSpPr txBox="1"/>
          <p:nvPr/>
        </p:nvSpPr>
        <p:spPr>
          <a:xfrm>
            <a:off x="195513" y="1352861"/>
            <a:ext cx="6093994"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233405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3DBE7-EA4F-5684-881E-30F572895E5E}"/>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619EB294-230E-FCC3-45FD-6167690EB81B}"/>
              </a:ext>
            </a:extLst>
          </p:cNvPr>
          <p:cNvSpPr txBox="1"/>
          <p:nvPr/>
        </p:nvSpPr>
        <p:spPr>
          <a:xfrm>
            <a:off x="211015" y="1999489"/>
            <a:ext cx="11539026" cy="4093428"/>
          </a:xfrm>
          <a:prstGeom prst="rect">
            <a:avLst/>
          </a:prstGeom>
          <a:noFill/>
        </p:spPr>
        <p:txBody>
          <a:bodyPr wrap="square">
            <a:spAutoFit/>
          </a:bodyPr>
          <a:lstStyle/>
          <a:p>
            <a:r>
              <a:rPr lang="nl-NL" sz="2000" b="1" dirty="0"/>
              <a:t>Aanbrengen:		</a:t>
            </a:r>
            <a:r>
              <a:rPr lang="nl-NL" sz="2000" dirty="0"/>
              <a:t>Gebruik, afhankelijk van de grootte van de ruimte, een vachtroller van 25 cm of bij 			voorkeur 50 cm breed om de coating aan te brengen. Breng de coating snel en 				gelijkmatig aan, en werk steeds nat-in-nat om een egale afwerking te garanderen. 			Om te voorkomen dat de coating te snel droogt, moet je na het aanbrengen en 				uitvloeien wel ventileren. Dit voorkomt dat de lucht verzadigd raakt met 				waterdamp. Bij onvoldoende ventilatie blijft de coating te lang nat, wat kan leiden 			tot verstoring van het oppervlak en een onvolledige filmvorming van de coating. In 			slecht ventileerbare ruimtes, zoals badkamers, is extra ventilatie noodzakelijk. 				</a:t>
            </a:r>
            <a:r>
              <a:rPr lang="nl-NL" sz="2000" dirty="0">
                <a:solidFill>
                  <a:srgbClr val="FF0000"/>
                </a:solidFill>
              </a:rPr>
              <a:t>Let op:</a:t>
            </a:r>
            <a:r>
              <a:rPr lang="nl-NL" sz="2000" dirty="0"/>
              <a:t> </a:t>
            </a:r>
            <a:br>
              <a:rPr lang="nl-NL" sz="2000" dirty="0"/>
            </a:br>
            <a:r>
              <a:rPr lang="nl-NL" sz="2000" dirty="0"/>
              <a:t>			Dat er glinsterende, glanzende plekjes kunnen ontstaan. Deze worden 					veroorzaakt doordat de roller op bepaalde plekken te veel coating opneemt. Werk 			daarom altijd snel en binnen de aangegeven verwerkingstijd, die afhankelijk is van 			de temperatuur.</a:t>
            </a:r>
          </a:p>
        </p:txBody>
      </p:sp>
      <p:pic>
        <p:nvPicPr>
          <p:cNvPr id="2" name="Afbeelding 1">
            <a:extLst>
              <a:ext uri="{FF2B5EF4-FFF2-40B4-BE49-F238E27FC236}">
                <a16:creationId xmlns:a16="http://schemas.microsoft.com/office/drawing/2014/main" id="{BE5DB0CB-ECF4-CE32-C0DE-59D9C65D5BD5}"/>
              </a:ext>
            </a:extLst>
          </p:cNvPr>
          <p:cNvPicPr>
            <a:picLocks noChangeAspect="1"/>
          </p:cNvPicPr>
          <p:nvPr/>
        </p:nvPicPr>
        <p:blipFill>
          <a:blip r:embed="rId2"/>
          <a:stretch>
            <a:fillRect/>
          </a:stretch>
        </p:blipFill>
        <p:spPr>
          <a:xfrm>
            <a:off x="192505" y="0"/>
            <a:ext cx="4259179" cy="1215190"/>
          </a:xfrm>
          <a:prstGeom prst="rect">
            <a:avLst/>
          </a:prstGeom>
        </p:spPr>
      </p:pic>
      <p:sp>
        <p:nvSpPr>
          <p:cNvPr id="6" name="Tekstvak 5">
            <a:extLst>
              <a:ext uri="{FF2B5EF4-FFF2-40B4-BE49-F238E27FC236}">
                <a16:creationId xmlns:a16="http://schemas.microsoft.com/office/drawing/2014/main" id="{3CDD620B-96F8-BE52-039C-A2EB0C0E15CB}"/>
              </a:ext>
            </a:extLst>
          </p:cNvPr>
          <p:cNvSpPr txBox="1"/>
          <p:nvPr/>
        </p:nvSpPr>
        <p:spPr>
          <a:xfrm>
            <a:off x="6797842" y="186080"/>
            <a:ext cx="4800601"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a:t>
            </a:r>
            <a:r>
              <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rPr>
              <a:t>informatie</a:t>
            </a:r>
          </a:p>
        </p:txBody>
      </p:sp>
      <p:sp>
        <p:nvSpPr>
          <p:cNvPr id="8" name="Tekstvak 7">
            <a:extLst>
              <a:ext uri="{FF2B5EF4-FFF2-40B4-BE49-F238E27FC236}">
                <a16:creationId xmlns:a16="http://schemas.microsoft.com/office/drawing/2014/main" id="{BE188718-3F6B-D130-0909-69AF2AEFBB24}"/>
              </a:ext>
            </a:extLst>
          </p:cNvPr>
          <p:cNvSpPr txBox="1"/>
          <p:nvPr/>
        </p:nvSpPr>
        <p:spPr>
          <a:xfrm>
            <a:off x="207545" y="1388956"/>
            <a:ext cx="6093994"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3776131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5D923-0936-B2D8-FF23-21AA23BDBB9A}"/>
            </a:ext>
          </a:extLst>
        </p:cNvPr>
        <p:cNvGrpSpPr/>
        <p:nvPr/>
      </p:nvGrpSpPr>
      <p:grpSpPr>
        <a:xfrm>
          <a:off x="0" y="0"/>
          <a:ext cx="0" cy="0"/>
          <a:chOff x="0" y="0"/>
          <a:chExt cx="0" cy="0"/>
        </a:xfrm>
      </p:grpSpPr>
      <p:sp>
        <p:nvSpPr>
          <p:cNvPr id="6" name="Tekstvak 5">
            <a:extLst>
              <a:ext uri="{FF2B5EF4-FFF2-40B4-BE49-F238E27FC236}">
                <a16:creationId xmlns:a16="http://schemas.microsoft.com/office/drawing/2014/main" id="{2E75D2FA-9F52-91C5-198A-5984EDF95C12}"/>
              </a:ext>
            </a:extLst>
          </p:cNvPr>
          <p:cNvSpPr txBox="1"/>
          <p:nvPr/>
        </p:nvSpPr>
        <p:spPr>
          <a:xfrm>
            <a:off x="222344" y="2073443"/>
            <a:ext cx="11785172" cy="3477875"/>
          </a:xfrm>
          <a:prstGeom prst="rect">
            <a:avLst/>
          </a:prstGeom>
          <a:noFill/>
        </p:spPr>
        <p:txBody>
          <a:bodyPr wrap="square">
            <a:spAutoFit/>
          </a:bodyPr>
          <a:lstStyle/>
          <a:p>
            <a:r>
              <a:rPr lang="nl-NL" sz="2000" b="1" dirty="0"/>
              <a:t>Verwerkingstijden:		</a:t>
            </a:r>
            <a:r>
              <a:rPr lang="nl-NL" sz="2000" dirty="0"/>
              <a:t>Verwerkingstijd      	: 20 minuten bij 20°C </a:t>
            </a:r>
          </a:p>
          <a:p>
            <a:r>
              <a:rPr lang="nl-NL" sz="2000" dirty="0"/>
              <a:t>				</a:t>
            </a:r>
            <a:r>
              <a:rPr lang="nl-NL" sz="2000" dirty="0" err="1"/>
              <a:t>Stofdroog</a:t>
            </a:r>
            <a:r>
              <a:rPr lang="nl-NL" sz="2000" dirty="0"/>
              <a:t>               	: 20°C na 12 uren </a:t>
            </a:r>
          </a:p>
          <a:p>
            <a:r>
              <a:rPr lang="nl-NL" sz="2000" dirty="0"/>
              <a:t>				Beloopbaar             	: 20°C na 24 uren </a:t>
            </a:r>
          </a:p>
          <a:p>
            <a:r>
              <a:rPr lang="nl-NL" sz="2000" dirty="0"/>
              <a:t>				Licht belastbaar     	: 20°C na 48 uren </a:t>
            </a:r>
          </a:p>
          <a:p>
            <a:r>
              <a:rPr lang="nl-NL" sz="2000" dirty="0"/>
              <a:t>				Volledig uitgehard 	: 20°C na 7 dagen </a:t>
            </a:r>
          </a:p>
          <a:p>
            <a:br>
              <a:rPr lang="nl-NL" sz="2000" b="1" dirty="0"/>
            </a:br>
            <a:r>
              <a:rPr lang="nl-NL" sz="2000" b="1" dirty="0"/>
              <a:t>Applicatiemiddel:		</a:t>
            </a:r>
            <a:r>
              <a:rPr lang="nl-NL" sz="2000" dirty="0"/>
              <a:t>Aanbevolen rol 	  	: Vachtroller of XVLP spuit apparatuur							</a:t>
            </a:r>
            <a:br>
              <a:rPr lang="nl-NL" sz="2000" dirty="0"/>
            </a:br>
            <a:r>
              <a:rPr lang="nl-NL" sz="2000" dirty="0"/>
              <a:t>				Kleur en glans 	  	: Component A:  Vloeistof, gekleurd 							</a:t>
            </a:r>
          </a:p>
          <a:p>
            <a:r>
              <a:rPr lang="nl-NL" sz="2000" dirty="0"/>
              <a:t> 	                   		Component B	  	: Vloeistof, geel </a:t>
            </a:r>
          </a:p>
        </p:txBody>
      </p:sp>
      <p:pic>
        <p:nvPicPr>
          <p:cNvPr id="2" name="Afbeelding 1">
            <a:extLst>
              <a:ext uri="{FF2B5EF4-FFF2-40B4-BE49-F238E27FC236}">
                <a16:creationId xmlns:a16="http://schemas.microsoft.com/office/drawing/2014/main" id="{4A708C6F-9685-9545-CA9B-92F75CC6ACF4}"/>
              </a:ext>
            </a:extLst>
          </p:cNvPr>
          <p:cNvPicPr>
            <a:picLocks noChangeAspect="1"/>
          </p:cNvPicPr>
          <p:nvPr/>
        </p:nvPicPr>
        <p:blipFill>
          <a:blip r:embed="rId2"/>
          <a:stretch>
            <a:fillRect/>
          </a:stretch>
        </p:blipFill>
        <p:spPr>
          <a:xfrm>
            <a:off x="192505" y="0"/>
            <a:ext cx="4259179" cy="1215190"/>
          </a:xfrm>
          <a:prstGeom prst="rect">
            <a:avLst/>
          </a:prstGeom>
        </p:spPr>
      </p:pic>
      <p:sp>
        <p:nvSpPr>
          <p:cNvPr id="5" name="Tekstvak 4">
            <a:extLst>
              <a:ext uri="{FF2B5EF4-FFF2-40B4-BE49-F238E27FC236}">
                <a16:creationId xmlns:a16="http://schemas.microsoft.com/office/drawing/2014/main" id="{680131E3-B028-42FE-CC08-A20F71375737}"/>
              </a:ext>
            </a:extLst>
          </p:cNvPr>
          <p:cNvSpPr txBox="1"/>
          <p:nvPr/>
        </p:nvSpPr>
        <p:spPr>
          <a:xfrm>
            <a:off x="6764755" y="258271"/>
            <a:ext cx="492994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a:t>
            </a:r>
            <a:r>
              <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rPr>
              <a:t>informatie</a:t>
            </a:r>
          </a:p>
        </p:txBody>
      </p:sp>
      <p:sp>
        <p:nvSpPr>
          <p:cNvPr id="10" name="Tekstvak 9">
            <a:extLst>
              <a:ext uri="{FF2B5EF4-FFF2-40B4-BE49-F238E27FC236}">
                <a16:creationId xmlns:a16="http://schemas.microsoft.com/office/drawing/2014/main" id="{5BF644F8-DA46-B605-32DE-DA51920D1529}"/>
              </a:ext>
            </a:extLst>
          </p:cNvPr>
          <p:cNvSpPr txBox="1"/>
          <p:nvPr/>
        </p:nvSpPr>
        <p:spPr>
          <a:xfrm>
            <a:off x="219576" y="1388956"/>
            <a:ext cx="6093994"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2098859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DEA94-45B7-B4DE-BBCF-4DD89F56EAFA}"/>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9427126A-7229-D9E7-5224-BB08915A7EDF}"/>
              </a:ext>
            </a:extLst>
          </p:cNvPr>
          <p:cNvSpPr txBox="1"/>
          <p:nvPr/>
        </p:nvSpPr>
        <p:spPr>
          <a:xfrm>
            <a:off x="182880" y="1999488"/>
            <a:ext cx="11033760" cy="3170099"/>
          </a:xfrm>
          <a:prstGeom prst="rect">
            <a:avLst/>
          </a:prstGeom>
          <a:noFill/>
        </p:spPr>
        <p:txBody>
          <a:bodyPr wrap="square">
            <a:spAutoFit/>
          </a:bodyPr>
          <a:lstStyle/>
          <a:p>
            <a:r>
              <a:rPr lang="nl-NL" sz="2000" b="1" dirty="0"/>
              <a:t>Verpakking:		</a:t>
            </a:r>
            <a:r>
              <a:rPr lang="nl-NL" sz="2000" dirty="0"/>
              <a:t>Component  		:1,2 kg, 2,4 kg, en 4.6kg emmers </a:t>
            </a:r>
            <a:br>
              <a:rPr lang="nl-NL" sz="2000" dirty="0"/>
            </a:br>
            <a:r>
              <a:rPr lang="nl-NL" sz="2000" dirty="0"/>
              <a:t>			Component  	   	:2,55 kg, 5,1 kg en 10,2 kg emmers</a:t>
            </a:r>
            <a:br>
              <a:rPr lang="nl-NL" sz="2000" dirty="0"/>
            </a:br>
            <a:r>
              <a:rPr lang="nl-NL" sz="2000" dirty="0"/>
              <a:t>			Component A + B  	:3,75kg, 7,5 kg en 15 kg emmers </a:t>
            </a:r>
          </a:p>
          <a:p>
            <a:br>
              <a:rPr lang="nl-NL" sz="2000" b="1" dirty="0"/>
            </a:br>
            <a:r>
              <a:rPr lang="nl-NL" sz="2000" b="1" dirty="0"/>
              <a:t>Verbruik:		</a:t>
            </a:r>
            <a:r>
              <a:rPr lang="nl-NL" sz="2000" dirty="0"/>
              <a:t>Theoretisch rendement: 6 – 8 m2 p/kg (1 laag) </a:t>
            </a:r>
          </a:p>
          <a:p>
            <a:r>
              <a:rPr lang="nl-NL" sz="2000" dirty="0"/>
              <a:t>			Het aangegeven verbruik is een richtwaarde. Afhankelijk van de aard van de 			ondergrond en de verwerking kan deze afwijken. Exacte verbruiken kunnen 			uitsluitend per project d.m.v. proefvlakken bepaald worden</a:t>
            </a:r>
            <a:br>
              <a:rPr lang="nl-NL" sz="2000" b="1" dirty="0"/>
            </a:br>
            <a:br>
              <a:rPr lang="nl-NL" sz="2000" b="1" dirty="0"/>
            </a:br>
            <a:r>
              <a:rPr lang="nl-NL" sz="2000" dirty="0"/>
              <a:t>.</a:t>
            </a:r>
          </a:p>
        </p:txBody>
      </p:sp>
      <p:pic>
        <p:nvPicPr>
          <p:cNvPr id="2" name="Afbeelding 1">
            <a:extLst>
              <a:ext uri="{FF2B5EF4-FFF2-40B4-BE49-F238E27FC236}">
                <a16:creationId xmlns:a16="http://schemas.microsoft.com/office/drawing/2014/main" id="{51CE0B11-42CC-CBA6-48B3-103F30C438EC}"/>
              </a:ext>
            </a:extLst>
          </p:cNvPr>
          <p:cNvPicPr>
            <a:picLocks noChangeAspect="1"/>
          </p:cNvPicPr>
          <p:nvPr/>
        </p:nvPicPr>
        <p:blipFill>
          <a:blip r:embed="rId2"/>
          <a:stretch>
            <a:fillRect/>
          </a:stretch>
        </p:blipFill>
        <p:spPr>
          <a:xfrm>
            <a:off x="192505" y="0"/>
            <a:ext cx="4259179" cy="1215190"/>
          </a:xfrm>
          <a:prstGeom prst="rect">
            <a:avLst/>
          </a:prstGeom>
        </p:spPr>
      </p:pic>
      <p:sp>
        <p:nvSpPr>
          <p:cNvPr id="6" name="Tekstvak 5">
            <a:extLst>
              <a:ext uri="{FF2B5EF4-FFF2-40B4-BE49-F238E27FC236}">
                <a16:creationId xmlns:a16="http://schemas.microsoft.com/office/drawing/2014/main" id="{96EA74C6-7C57-13AB-DC77-A1AD2E73C405}"/>
              </a:ext>
            </a:extLst>
          </p:cNvPr>
          <p:cNvSpPr txBox="1"/>
          <p:nvPr/>
        </p:nvSpPr>
        <p:spPr>
          <a:xfrm>
            <a:off x="6788819" y="306397"/>
            <a:ext cx="486978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a:t>
            </a:r>
            <a:r>
              <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rPr>
              <a:t>informatie</a:t>
            </a:r>
          </a:p>
        </p:txBody>
      </p:sp>
      <p:sp>
        <p:nvSpPr>
          <p:cNvPr id="8" name="Tekstvak 7">
            <a:extLst>
              <a:ext uri="{FF2B5EF4-FFF2-40B4-BE49-F238E27FC236}">
                <a16:creationId xmlns:a16="http://schemas.microsoft.com/office/drawing/2014/main" id="{2A5BE30B-011D-3455-5151-757EFDBC03AB}"/>
              </a:ext>
            </a:extLst>
          </p:cNvPr>
          <p:cNvSpPr txBox="1"/>
          <p:nvPr/>
        </p:nvSpPr>
        <p:spPr>
          <a:xfrm>
            <a:off x="147387" y="1449114"/>
            <a:ext cx="6093994"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2451106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146D5-4840-00BC-8664-AA3F1C6045F2}"/>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86A6E99E-6E73-FF6B-EABA-B181DAE16A24}"/>
              </a:ext>
            </a:extLst>
          </p:cNvPr>
          <p:cNvSpPr txBox="1"/>
          <p:nvPr/>
        </p:nvSpPr>
        <p:spPr>
          <a:xfrm>
            <a:off x="135556" y="1926016"/>
            <a:ext cx="11948160" cy="4401205"/>
          </a:xfrm>
          <a:prstGeom prst="rect">
            <a:avLst/>
          </a:prstGeom>
          <a:noFill/>
        </p:spPr>
        <p:txBody>
          <a:bodyPr wrap="square">
            <a:spAutoFit/>
          </a:bodyPr>
          <a:lstStyle/>
          <a:p>
            <a:r>
              <a:rPr lang="nl-NL" sz="2000" b="1" dirty="0"/>
              <a:t>Slijtweerstand volgens </a:t>
            </a:r>
            <a:r>
              <a:rPr lang="nl-NL" sz="2000" b="1" dirty="0" err="1"/>
              <a:t>Taber</a:t>
            </a:r>
            <a:r>
              <a:rPr lang="nl-NL" sz="2000" b="1" dirty="0"/>
              <a:t>:   </a:t>
            </a:r>
            <a:r>
              <a:rPr lang="nl-NL" sz="2000" dirty="0"/>
              <a:t>CS10, 10N load, 0 -500 </a:t>
            </a:r>
            <a:r>
              <a:rPr lang="nl-NL" sz="2000" dirty="0" err="1"/>
              <a:t>Cycles</a:t>
            </a:r>
            <a:r>
              <a:rPr lang="nl-NL" sz="2000" dirty="0"/>
              <a:t> +/- 32,5mg </a:t>
            </a:r>
          </a:p>
          <a:p>
            <a:r>
              <a:rPr lang="nl-NL" sz="2000" dirty="0"/>
              <a:t>			         CS10, 10N load, 500 -1000 </a:t>
            </a:r>
            <a:r>
              <a:rPr lang="nl-NL" sz="2000" dirty="0" err="1"/>
              <a:t>Cycles</a:t>
            </a:r>
            <a:r>
              <a:rPr lang="nl-NL" sz="2000" dirty="0"/>
              <a:t> +/- 32,9mg ---&gt; </a:t>
            </a:r>
            <a:r>
              <a:rPr lang="nl-NL" sz="2000" dirty="0" err="1"/>
              <a:t>total</a:t>
            </a:r>
            <a:r>
              <a:rPr lang="nl-NL" sz="2000" dirty="0"/>
              <a:t> na 1000 </a:t>
            </a:r>
            <a:r>
              <a:rPr lang="nl-NL" sz="2000" dirty="0" err="1"/>
              <a:t>Cycles</a:t>
            </a:r>
            <a:r>
              <a:rPr lang="nl-NL" sz="2000" dirty="0"/>
              <a:t> +/- 65,4mg </a:t>
            </a:r>
          </a:p>
          <a:p>
            <a:r>
              <a:rPr lang="nl-NL" sz="2000" dirty="0"/>
              <a:t>		      	         CS10, 10N load, 1000 -1500 </a:t>
            </a:r>
            <a:r>
              <a:rPr lang="nl-NL" sz="2000" dirty="0" err="1"/>
              <a:t>Cycles</a:t>
            </a:r>
            <a:r>
              <a:rPr lang="nl-NL" sz="2000" dirty="0"/>
              <a:t> +/- 30,9mg ---&gt; </a:t>
            </a:r>
            <a:r>
              <a:rPr lang="nl-NL" sz="2000" dirty="0" err="1"/>
              <a:t>total</a:t>
            </a:r>
            <a:r>
              <a:rPr lang="nl-NL" sz="2000" dirty="0"/>
              <a:t> na 1500 </a:t>
            </a:r>
            <a:r>
              <a:rPr lang="nl-NL" sz="2000" dirty="0" err="1"/>
              <a:t>Cycles</a:t>
            </a:r>
            <a:r>
              <a:rPr lang="nl-NL" sz="2000" dirty="0"/>
              <a:t> +/-96,3mg</a:t>
            </a:r>
          </a:p>
          <a:p>
            <a:r>
              <a:rPr lang="nl-NL" sz="2000" dirty="0"/>
              <a:t> 			         CS17, 10N load, 0 -500 </a:t>
            </a:r>
            <a:r>
              <a:rPr lang="nl-NL" sz="2000" dirty="0" err="1"/>
              <a:t>Cycles</a:t>
            </a:r>
            <a:r>
              <a:rPr lang="nl-NL" sz="2000" dirty="0"/>
              <a:t> +/- 49,1mg </a:t>
            </a:r>
          </a:p>
          <a:p>
            <a:r>
              <a:rPr lang="nl-NL" sz="2000" dirty="0"/>
              <a:t>			         CS17, 10N load, 500 -1000 </a:t>
            </a:r>
            <a:r>
              <a:rPr lang="nl-NL" sz="2000" dirty="0" err="1"/>
              <a:t>Cycles</a:t>
            </a:r>
            <a:r>
              <a:rPr lang="nl-NL" sz="2000" dirty="0"/>
              <a:t> +/- 48,3mg ---&gt; </a:t>
            </a:r>
            <a:r>
              <a:rPr lang="nl-NL" sz="2000" dirty="0" err="1"/>
              <a:t>total</a:t>
            </a:r>
            <a:r>
              <a:rPr lang="nl-NL" sz="2000" dirty="0"/>
              <a:t> na 1000 </a:t>
            </a:r>
            <a:r>
              <a:rPr lang="nl-NL" sz="2000" dirty="0" err="1"/>
              <a:t>Cycles</a:t>
            </a:r>
            <a:r>
              <a:rPr lang="nl-NL" sz="2000" dirty="0"/>
              <a:t> +/- 97,4mg </a:t>
            </a:r>
          </a:p>
          <a:p>
            <a:r>
              <a:rPr lang="nl-NL" sz="2000" dirty="0"/>
              <a:t>			         CS17, 10N load, 1000 -1500 </a:t>
            </a:r>
            <a:r>
              <a:rPr lang="nl-NL" sz="2000" dirty="0" err="1"/>
              <a:t>Cycles</a:t>
            </a:r>
            <a:r>
              <a:rPr lang="nl-NL" sz="2000" dirty="0"/>
              <a:t> +/- 47,4mg ---&gt; </a:t>
            </a:r>
            <a:r>
              <a:rPr lang="nl-NL" sz="2000" dirty="0" err="1"/>
              <a:t>total</a:t>
            </a:r>
            <a:r>
              <a:rPr lang="nl-NL" sz="2000" dirty="0"/>
              <a:t> na 1500 </a:t>
            </a:r>
            <a:r>
              <a:rPr lang="nl-NL" sz="2000" dirty="0" err="1"/>
              <a:t>Cycles</a:t>
            </a:r>
            <a:r>
              <a:rPr lang="nl-NL" sz="2000" dirty="0"/>
              <a:t> +/-</a:t>
            </a:r>
            <a:r>
              <a:rPr lang="nl-NL" dirty="0"/>
              <a:t>114,8mg</a:t>
            </a:r>
            <a:br>
              <a:rPr lang="nl-NL" sz="2000" dirty="0"/>
            </a:br>
            <a:r>
              <a:rPr lang="nl-NL" sz="2000" dirty="0"/>
              <a:t> </a:t>
            </a:r>
          </a:p>
          <a:p>
            <a:r>
              <a:rPr lang="nl-NL" sz="2000" b="1" dirty="0"/>
              <a:t>Ondergrond behandeling:	        </a:t>
            </a:r>
            <a:r>
              <a:rPr lang="nl-NL" sz="2000" dirty="0"/>
              <a:t>De ondergrond moet gezond en voldoende </a:t>
            </a:r>
            <a:r>
              <a:rPr lang="nl-NL" sz="2000" dirty="0" err="1"/>
              <a:t>drukvast</a:t>
            </a:r>
            <a:r>
              <a:rPr lang="nl-NL" sz="2000" dirty="0"/>
              <a:t> (minimaal 25 N/mm2) 			                        zijn, met een minimale hechtsterkte van 1,5 Nmm2. Betonnen ondergronden 			        moeten volledig stof en vet vrij zijn, vrij van vuil, olie, en andere 					        verontreinigingen. Zwak beton en los liggende cement gedragen egalisatie 				        dienen verwijderd te worden en oppervlakte beschadiging, zoals gaten en 				        holle ruimtes, moeten met Epoxygel opgevuld worden. </a:t>
            </a:r>
            <a:br>
              <a:rPr lang="nl-NL" sz="2000" dirty="0"/>
            </a:br>
            <a:r>
              <a:rPr lang="nl-NL" sz="2000" dirty="0"/>
              <a:t>			        </a:t>
            </a:r>
            <a:r>
              <a:rPr lang="nl-NL" sz="2000" dirty="0">
                <a:solidFill>
                  <a:srgbClr val="FF0000"/>
                </a:solidFill>
              </a:rPr>
              <a:t>GEBRUIK GEEN POLYESTERPLAMUUR,</a:t>
            </a:r>
            <a:r>
              <a:rPr lang="nl-NL" sz="2000" dirty="0"/>
              <a:t> hierop wordt geen hechting verkregen. </a:t>
            </a:r>
          </a:p>
        </p:txBody>
      </p:sp>
      <p:pic>
        <p:nvPicPr>
          <p:cNvPr id="2" name="Afbeelding 1">
            <a:extLst>
              <a:ext uri="{FF2B5EF4-FFF2-40B4-BE49-F238E27FC236}">
                <a16:creationId xmlns:a16="http://schemas.microsoft.com/office/drawing/2014/main" id="{36E4ED01-C435-0B8D-2750-37E3B8C586AB}"/>
              </a:ext>
            </a:extLst>
          </p:cNvPr>
          <p:cNvPicPr>
            <a:picLocks noChangeAspect="1"/>
          </p:cNvPicPr>
          <p:nvPr/>
        </p:nvPicPr>
        <p:blipFill>
          <a:blip r:embed="rId2"/>
          <a:stretch>
            <a:fillRect/>
          </a:stretch>
        </p:blipFill>
        <p:spPr>
          <a:xfrm>
            <a:off x="192505" y="0"/>
            <a:ext cx="4259179" cy="1215190"/>
          </a:xfrm>
          <a:prstGeom prst="rect">
            <a:avLst/>
          </a:prstGeom>
        </p:spPr>
      </p:pic>
      <p:sp>
        <p:nvSpPr>
          <p:cNvPr id="6" name="Tekstvak 5">
            <a:extLst>
              <a:ext uri="{FF2B5EF4-FFF2-40B4-BE49-F238E27FC236}">
                <a16:creationId xmlns:a16="http://schemas.microsoft.com/office/drawing/2014/main" id="{2EE724FD-E2AC-2836-098B-7864B3F476E4}"/>
              </a:ext>
            </a:extLst>
          </p:cNvPr>
          <p:cNvSpPr txBox="1"/>
          <p:nvPr/>
        </p:nvSpPr>
        <p:spPr>
          <a:xfrm>
            <a:off x="6800849" y="312412"/>
            <a:ext cx="503822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a:t>
            </a:r>
            <a:r>
              <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rPr>
              <a:t>informatie</a:t>
            </a:r>
          </a:p>
        </p:txBody>
      </p:sp>
      <p:sp>
        <p:nvSpPr>
          <p:cNvPr id="8" name="Tekstvak 7">
            <a:extLst>
              <a:ext uri="{FF2B5EF4-FFF2-40B4-BE49-F238E27FC236}">
                <a16:creationId xmlns:a16="http://schemas.microsoft.com/office/drawing/2014/main" id="{4679A7D7-68A1-E336-2A87-539C32FB9A10}"/>
              </a:ext>
            </a:extLst>
          </p:cNvPr>
          <p:cNvSpPr txBox="1"/>
          <p:nvPr/>
        </p:nvSpPr>
        <p:spPr>
          <a:xfrm>
            <a:off x="183481" y="1310751"/>
            <a:ext cx="6093994" cy="590931"/>
          </a:xfrm>
          <a:prstGeom prst="rect">
            <a:avLst/>
          </a:prstGeom>
          <a:noFill/>
        </p:spPr>
        <p:txBody>
          <a:bodyPr wrap="square">
            <a:spAutoFit/>
          </a:bodyPr>
          <a:lstStyle/>
          <a:p>
            <a:pPr marL="0" marR="0" lvl="0" indent="0" algn="l" defTabSz="1007943" rtl="0" eaLnBrk="1" fontAlgn="auto" latinLnBrk="0" hangingPunct="1">
              <a:lnSpc>
                <a:spcPct val="90000"/>
              </a:lnSpc>
              <a:spcBef>
                <a:spcPts val="1102"/>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Antislip Coat</a:t>
            </a:r>
            <a:endParaRPr kumimoji="0" lang="nl-NL" sz="3600" b="1" i="0" u="none" strike="noStrike" kern="1200" cap="none" spc="0" normalizeH="0" baseline="0" noProof="0" dirty="0">
              <a:ln>
                <a:noFill/>
              </a:ln>
              <a:solidFill>
                <a:sysClr val="windowText" lastClr="000000"/>
              </a:solidFill>
              <a:effectLst>
                <a:outerShdw blurRad="60007" dist="310007" dir="7680000" sy="30000" kx="1300200" algn="ctr" rotWithShape="0">
                  <a:sysClr val="window" lastClr="FFFFFF">
                    <a:alpha val="32000"/>
                  </a:sys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33890798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2662</TotalTime>
  <Words>1789</Words>
  <Application>Microsoft Office PowerPoint</Application>
  <PresentationFormat>Breedbeeld</PresentationFormat>
  <Paragraphs>76</Paragraphs>
  <Slides>11</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11</vt:i4>
      </vt:variant>
    </vt:vector>
  </HeadingPairs>
  <TitlesOfParts>
    <vt:vector size="15"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21</cp:revision>
  <dcterms:created xsi:type="dcterms:W3CDTF">2025-04-10T13:22:43Z</dcterms:created>
  <dcterms:modified xsi:type="dcterms:W3CDTF">2025-06-05T12:36:11Z</dcterms:modified>
</cp:coreProperties>
</file>