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2" r:id="rId2"/>
    <p:sldId id="263" r:id="rId3"/>
    <p:sldId id="257" r:id="rId4"/>
    <p:sldId id="258" r:id="rId5"/>
    <p:sldId id="259" r:id="rId6"/>
    <p:sldId id="260" r:id="rId7"/>
    <p:sldId id="264" r:id="rId8"/>
    <p:sldId id="266" r:id="rId9"/>
    <p:sldId id="270" r:id="rId10"/>
    <p:sldId id="265" r:id="rId11"/>
    <p:sldId id="261" r:id="rId1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9" d="100"/>
          <a:sy n="79" d="100"/>
        </p:scale>
        <p:origin x="42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324AF2-F2BA-4B66-9D1B-77E6EFB87FE1}" type="datetimeFigureOut">
              <a:rPr lang="nl-NL" smtClean="0"/>
              <a:t>2-6-2025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DE091F-5D2B-429F-9D21-E678E300E6A7}" type="slidenum">
              <a:rPr lang="nl-NL" smtClean="0"/>
              <a:t>‹nr.›</a:t>
            </a:fld>
            <a:endParaRPr lang="nl-NL"/>
          </a:p>
        </p:txBody>
      </p:sp>
    </p:spTree>
    <p:extLst>
      <p:ext uri="{BB962C8B-B14F-4D97-AF65-F5344CB8AC3E}">
        <p14:creationId xmlns:p14="http://schemas.microsoft.com/office/powerpoint/2010/main" val="561890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8B42A-AB50-D59C-4F9F-721A163ABDC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83B72CD-037B-1E29-9B4A-0C1384F01A1C}"/>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7174FB1A-7E6F-EC09-B097-7DCF29DAD6A1}"/>
              </a:ext>
            </a:extLst>
          </p:cNvPr>
          <p:cNvSpPr>
            <a:spLocks noGrp="1"/>
          </p:cNvSpPr>
          <p:nvPr>
            <p:ph type="body" idx="1"/>
          </p:nvPr>
        </p:nvSpPr>
        <p:spPr/>
        <p:txBody>
          <a:bodyPr/>
          <a:lstStyle/>
          <a:p>
            <a:endParaRPr lang="nl-NL" dirty="0"/>
          </a:p>
        </p:txBody>
      </p:sp>
      <p:sp>
        <p:nvSpPr>
          <p:cNvPr id="4" name="Tijdelijke aanduiding voor dianummer 3">
            <a:extLst>
              <a:ext uri="{FF2B5EF4-FFF2-40B4-BE49-F238E27FC236}">
                <a16:creationId xmlns:a16="http://schemas.microsoft.com/office/drawing/2014/main" id="{BAB90C50-215C-E7AD-00D2-75F3DCC7C88D}"/>
              </a:ext>
            </a:extLst>
          </p:cNvPr>
          <p:cNvSpPr>
            <a:spLocks noGrp="1"/>
          </p:cNvSpPr>
          <p:nvPr>
            <p:ph type="sldNum" sz="quarter" idx="5"/>
          </p:nvPr>
        </p:nvSpPr>
        <p:spPr/>
        <p:txBody>
          <a:bodyPr/>
          <a:lstStyle/>
          <a:p>
            <a:fld id="{B0DE091F-5D2B-429F-9D21-E678E300E6A7}" type="slidenum">
              <a:rPr lang="nl-NL" smtClean="0"/>
              <a:t>1</a:t>
            </a:fld>
            <a:endParaRPr lang="nl-NL"/>
          </a:p>
        </p:txBody>
      </p:sp>
    </p:spTree>
    <p:extLst>
      <p:ext uri="{BB962C8B-B14F-4D97-AF65-F5344CB8AC3E}">
        <p14:creationId xmlns:p14="http://schemas.microsoft.com/office/powerpoint/2010/main" val="3986221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B0DE091F-5D2B-429F-9D21-E678E300E6A7}" type="slidenum">
              <a:rPr lang="nl-NL" smtClean="0"/>
              <a:t>4</a:t>
            </a:fld>
            <a:endParaRPr lang="nl-NL"/>
          </a:p>
        </p:txBody>
      </p:sp>
    </p:spTree>
    <p:extLst>
      <p:ext uri="{BB962C8B-B14F-4D97-AF65-F5344CB8AC3E}">
        <p14:creationId xmlns:p14="http://schemas.microsoft.com/office/powerpoint/2010/main" val="2689314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B0DE091F-5D2B-429F-9D21-E678E300E6A7}" type="slidenum">
              <a:rPr lang="nl-NL" smtClean="0"/>
              <a:t>7</a:t>
            </a:fld>
            <a:endParaRPr lang="nl-NL"/>
          </a:p>
        </p:txBody>
      </p:sp>
    </p:spTree>
    <p:extLst>
      <p:ext uri="{BB962C8B-B14F-4D97-AF65-F5344CB8AC3E}">
        <p14:creationId xmlns:p14="http://schemas.microsoft.com/office/powerpoint/2010/main" val="2353646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BAD88C-E855-C6A4-8861-922BBA33109A}"/>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E63F2AEA-D3EC-0A78-7D43-97F6A3B7C1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5763061C-2F9D-D257-0805-62FD184698D5}"/>
              </a:ext>
            </a:extLst>
          </p:cNvPr>
          <p:cNvSpPr>
            <a:spLocks noGrp="1"/>
          </p:cNvSpPr>
          <p:nvPr>
            <p:ph type="dt" sz="half" idx="10"/>
          </p:nvPr>
        </p:nvSpPr>
        <p:spPr/>
        <p:txBody>
          <a:bodyPr/>
          <a:lstStyle/>
          <a:p>
            <a:fld id="{DD88CF90-7123-4555-B155-25DA5A1CE90F}" type="datetimeFigureOut">
              <a:rPr lang="nl-NL" smtClean="0"/>
              <a:t>2-6-2025</a:t>
            </a:fld>
            <a:endParaRPr lang="nl-NL"/>
          </a:p>
        </p:txBody>
      </p:sp>
      <p:sp>
        <p:nvSpPr>
          <p:cNvPr id="5" name="Tijdelijke aanduiding voor voettekst 4">
            <a:extLst>
              <a:ext uri="{FF2B5EF4-FFF2-40B4-BE49-F238E27FC236}">
                <a16:creationId xmlns:a16="http://schemas.microsoft.com/office/drawing/2014/main" id="{04773DD2-EE15-7A1D-8AD5-B35187815E0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814E0FA-A1A2-9043-2D39-07A6D12F48AE}"/>
              </a:ext>
            </a:extLst>
          </p:cNvPr>
          <p:cNvSpPr>
            <a:spLocks noGrp="1"/>
          </p:cNvSpPr>
          <p:nvPr>
            <p:ph type="sldNum" sz="quarter" idx="12"/>
          </p:nvPr>
        </p:nvSpPr>
        <p:spPr/>
        <p:txBody>
          <a:bodyPr/>
          <a:lstStyle/>
          <a:p>
            <a:fld id="{E659E5CC-EC55-4AF8-A62D-B211ACBADD22}" type="slidenum">
              <a:rPr lang="nl-NL" smtClean="0"/>
              <a:t>‹nr.›</a:t>
            </a:fld>
            <a:endParaRPr lang="nl-NL"/>
          </a:p>
        </p:txBody>
      </p:sp>
    </p:spTree>
    <p:extLst>
      <p:ext uri="{BB962C8B-B14F-4D97-AF65-F5344CB8AC3E}">
        <p14:creationId xmlns:p14="http://schemas.microsoft.com/office/powerpoint/2010/main" val="94712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EADBC7-FAFA-DFF1-CB01-9BE2571C47C0}"/>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F9BF151D-C88F-4811-4467-05E2C882FF09}"/>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7A34EAD-58BB-0564-3621-8AAECBF822B8}"/>
              </a:ext>
            </a:extLst>
          </p:cNvPr>
          <p:cNvSpPr>
            <a:spLocks noGrp="1"/>
          </p:cNvSpPr>
          <p:nvPr>
            <p:ph type="dt" sz="half" idx="10"/>
          </p:nvPr>
        </p:nvSpPr>
        <p:spPr/>
        <p:txBody>
          <a:bodyPr/>
          <a:lstStyle/>
          <a:p>
            <a:fld id="{DD88CF90-7123-4555-B155-25DA5A1CE90F}" type="datetimeFigureOut">
              <a:rPr lang="nl-NL" smtClean="0"/>
              <a:t>2-6-2025</a:t>
            </a:fld>
            <a:endParaRPr lang="nl-NL"/>
          </a:p>
        </p:txBody>
      </p:sp>
      <p:sp>
        <p:nvSpPr>
          <p:cNvPr id="5" name="Tijdelijke aanduiding voor voettekst 4">
            <a:extLst>
              <a:ext uri="{FF2B5EF4-FFF2-40B4-BE49-F238E27FC236}">
                <a16:creationId xmlns:a16="http://schemas.microsoft.com/office/drawing/2014/main" id="{BC01E8F3-7ABE-E6C0-C02B-0508108FCD3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07E2370-3E91-CC6D-1994-1DFD4FDF3AD2}"/>
              </a:ext>
            </a:extLst>
          </p:cNvPr>
          <p:cNvSpPr>
            <a:spLocks noGrp="1"/>
          </p:cNvSpPr>
          <p:nvPr>
            <p:ph type="sldNum" sz="quarter" idx="12"/>
          </p:nvPr>
        </p:nvSpPr>
        <p:spPr/>
        <p:txBody>
          <a:bodyPr/>
          <a:lstStyle/>
          <a:p>
            <a:fld id="{E659E5CC-EC55-4AF8-A62D-B211ACBADD22}" type="slidenum">
              <a:rPr lang="nl-NL" smtClean="0"/>
              <a:t>‹nr.›</a:t>
            </a:fld>
            <a:endParaRPr lang="nl-NL"/>
          </a:p>
        </p:txBody>
      </p:sp>
    </p:spTree>
    <p:extLst>
      <p:ext uri="{BB962C8B-B14F-4D97-AF65-F5344CB8AC3E}">
        <p14:creationId xmlns:p14="http://schemas.microsoft.com/office/powerpoint/2010/main" val="762148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6B4B8C17-AD66-D098-9ED1-34868E1315DC}"/>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3411D571-860F-B5D0-5756-7B7E0C91429F}"/>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174A3F6-8714-3747-1889-3FD209719E51}"/>
              </a:ext>
            </a:extLst>
          </p:cNvPr>
          <p:cNvSpPr>
            <a:spLocks noGrp="1"/>
          </p:cNvSpPr>
          <p:nvPr>
            <p:ph type="dt" sz="half" idx="10"/>
          </p:nvPr>
        </p:nvSpPr>
        <p:spPr/>
        <p:txBody>
          <a:bodyPr/>
          <a:lstStyle/>
          <a:p>
            <a:fld id="{DD88CF90-7123-4555-B155-25DA5A1CE90F}" type="datetimeFigureOut">
              <a:rPr lang="nl-NL" smtClean="0"/>
              <a:t>2-6-2025</a:t>
            </a:fld>
            <a:endParaRPr lang="nl-NL"/>
          </a:p>
        </p:txBody>
      </p:sp>
      <p:sp>
        <p:nvSpPr>
          <p:cNvPr id="5" name="Tijdelijke aanduiding voor voettekst 4">
            <a:extLst>
              <a:ext uri="{FF2B5EF4-FFF2-40B4-BE49-F238E27FC236}">
                <a16:creationId xmlns:a16="http://schemas.microsoft.com/office/drawing/2014/main" id="{7656EC66-881C-0015-E594-4CA55CC9684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C42ADFB-BB4E-13F9-790B-E657B365B8CD}"/>
              </a:ext>
            </a:extLst>
          </p:cNvPr>
          <p:cNvSpPr>
            <a:spLocks noGrp="1"/>
          </p:cNvSpPr>
          <p:nvPr>
            <p:ph type="sldNum" sz="quarter" idx="12"/>
          </p:nvPr>
        </p:nvSpPr>
        <p:spPr/>
        <p:txBody>
          <a:bodyPr/>
          <a:lstStyle/>
          <a:p>
            <a:fld id="{E659E5CC-EC55-4AF8-A62D-B211ACBADD22}" type="slidenum">
              <a:rPr lang="nl-NL" smtClean="0"/>
              <a:t>‹nr.›</a:t>
            </a:fld>
            <a:endParaRPr lang="nl-NL"/>
          </a:p>
        </p:txBody>
      </p:sp>
    </p:spTree>
    <p:extLst>
      <p:ext uri="{BB962C8B-B14F-4D97-AF65-F5344CB8AC3E}">
        <p14:creationId xmlns:p14="http://schemas.microsoft.com/office/powerpoint/2010/main" val="2952340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FC8494-3F3E-2D05-AD22-2A0611F6002B}"/>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0578F29-5ABC-B3B6-ADD9-528B7F316A82}"/>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7FBEFAF-7891-398D-C51D-BD6BD2BEFF8C}"/>
              </a:ext>
            </a:extLst>
          </p:cNvPr>
          <p:cNvSpPr>
            <a:spLocks noGrp="1"/>
          </p:cNvSpPr>
          <p:nvPr>
            <p:ph type="dt" sz="half" idx="10"/>
          </p:nvPr>
        </p:nvSpPr>
        <p:spPr/>
        <p:txBody>
          <a:bodyPr/>
          <a:lstStyle/>
          <a:p>
            <a:fld id="{DD88CF90-7123-4555-B155-25DA5A1CE90F}" type="datetimeFigureOut">
              <a:rPr lang="nl-NL" smtClean="0"/>
              <a:t>2-6-2025</a:t>
            </a:fld>
            <a:endParaRPr lang="nl-NL"/>
          </a:p>
        </p:txBody>
      </p:sp>
      <p:sp>
        <p:nvSpPr>
          <p:cNvPr id="5" name="Tijdelijke aanduiding voor voettekst 4">
            <a:extLst>
              <a:ext uri="{FF2B5EF4-FFF2-40B4-BE49-F238E27FC236}">
                <a16:creationId xmlns:a16="http://schemas.microsoft.com/office/drawing/2014/main" id="{259CD18F-4A9D-F3D4-55BD-182FBA9CC49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96FB9F0-D677-40FC-3E2E-876CC91311A2}"/>
              </a:ext>
            </a:extLst>
          </p:cNvPr>
          <p:cNvSpPr>
            <a:spLocks noGrp="1"/>
          </p:cNvSpPr>
          <p:nvPr>
            <p:ph type="sldNum" sz="quarter" idx="12"/>
          </p:nvPr>
        </p:nvSpPr>
        <p:spPr/>
        <p:txBody>
          <a:bodyPr/>
          <a:lstStyle/>
          <a:p>
            <a:fld id="{E659E5CC-EC55-4AF8-A62D-B211ACBADD22}" type="slidenum">
              <a:rPr lang="nl-NL" smtClean="0"/>
              <a:t>‹nr.›</a:t>
            </a:fld>
            <a:endParaRPr lang="nl-NL"/>
          </a:p>
        </p:txBody>
      </p:sp>
    </p:spTree>
    <p:extLst>
      <p:ext uri="{BB962C8B-B14F-4D97-AF65-F5344CB8AC3E}">
        <p14:creationId xmlns:p14="http://schemas.microsoft.com/office/powerpoint/2010/main" val="27883022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3D86F3-D5D6-F3DA-960D-C0D01D5C06BD}"/>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6DDE14A6-AC7F-2223-789B-BA773022C1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5506B7A6-8CBD-EE34-82FD-DAB1B35415D6}"/>
              </a:ext>
            </a:extLst>
          </p:cNvPr>
          <p:cNvSpPr>
            <a:spLocks noGrp="1"/>
          </p:cNvSpPr>
          <p:nvPr>
            <p:ph type="dt" sz="half" idx="10"/>
          </p:nvPr>
        </p:nvSpPr>
        <p:spPr/>
        <p:txBody>
          <a:bodyPr/>
          <a:lstStyle/>
          <a:p>
            <a:fld id="{DD88CF90-7123-4555-B155-25DA5A1CE90F}" type="datetimeFigureOut">
              <a:rPr lang="nl-NL" smtClean="0"/>
              <a:t>2-6-2025</a:t>
            </a:fld>
            <a:endParaRPr lang="nl-NL"/>
          </a:p>
        </p:txBody>
      </p:sp>
      <p:sp>
        <p:nvSpPr>
          <p:cNvPr id="5" name="Tijdelijke aanduiding voor voettekst 4">
            <a:extLst>
              <a:ext uri="{FF2B5EF4-FFF2-40B4-BE49-F238E27FC236}">
                <a16:creationId xmlns:a16="http://schemas.microsoft.com/office/drawing/2014/main" id="{5DB174DB-71EF-9656-0158-EDDF2DD271D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0D51302-508D-E3E1-C837-C8BA4FA4D32F}"/>
              </a:ext>
            </a:extLst>
          </p:cNvPr>
          <p:cNvSpPr>
            <a:spLocks noGrp="1"/>
          </p:cNvSpPr>
          <p:nvPr>
            <p:ph type="sldNum" sz="quarter" idx="12"/>
          </p:nvPr>
        </p:nvSpPr>
        <p:spPr/>
        <p:txBody>
          <a:bodyPr/>
          <a:lstStyle/>
          <a:p>
            <a:fld id="{E659E5CC-EC55-4AF8-A62D-B211ACBADD22}" type="slidenum">
              <a:rPr lang="nl-NL" smtClean="0"/>
              <a:t>‹nr.›</a:t>
            </a:fld>
            <a:endParaRPr lang="nl-NL"/>
          </a:p>
        </p:txBody>
      </p:sp>
    </p:spTree>
    <p:extLst>
      <p:ext uri="{BB962C8B-B14F-4D97-AF65-F5344CB8AC3E}">
        <p14:creationId xmlns:p14="http://schemas.microsoft.com/office/powerpoint/2010/main" val="2095420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BA7AF8-7D66-8668-5FF9-43CF90D8E608}"/>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6E2A93E2-F312-9C44-60FD-651BA3215EC8}"/>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D145F416-F920-FC01-6BF2-33BDC04527C8}"/>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FD3A7BDB-5DDF-240D-9123-9B987C69A9BA}"/>
              </a:ext>
            </a:extLst>
          </p:cNvPr>
          <p:cNvSpPr>
            <a:spLocks noGrp="1"/>
          </p:cNvSpPr>
          <p:nvPr>
            <p:ph type="dt" sz="half" idx="10"/>
          </p:nvPr>
        </p:nvSpPr>
        <p:spPr/>
        <p:txBody>
          <a:bodyPr/>
          <a:lstStyle/>
          <a:p>
            <a:fld id="{DD88CF90-7123-4555-B155-25DA5A1CE90F}" type="datetimeFigureOut">
              <a:rPr lang="nl-NL" smtClean="0"/>
              <a:t>2-6-2025</a:t>
            </a:fld>
            <a:endParaRPr lang="nl-NL"/>
          </a:p>
        </p:txBody>
      </p:sp>
      <p:sp>
        <p:nvSpPr>
          <p:cNvPr id="6" name="Tijdelijke aanduiding voor voettekst 5">
            <a:extLst>
              <a:ext uri="{FF2B5EF4-FFF2-40B4-BE49-F238E27FC236}">
                <a16:creationId xmlns:a16="http://schemas.microsoft.com/office/drawing/2014/main" id="{12144E19-E95C-5F90-47CE-FB1A9E4976E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ED44C9EF-7F10-B41E-08F6-51D047FC37E1}"/>
              </a:ext>
            </a:extLst>
          </p:cNvPr>
          <p:cNvSpPr>
            <a:spLocks noGrp="1"/>
          </p:cNvSpPr>
          <p:nvPr>
            <p:ph type="sldNum" sz="quarter" idx="12"/>
          </p:nvPr>
        </p:nvSpPr>
        <p:spPr/>
        <p:txBody>
          <a:bodyPr/>
          <a:lstStyle/>
          <a:p>
            <a:fld id="{E659E5CC-EC55-4AF8-A62D-B211ACBADD22}" type="slidenum">
              <a:rPr lang="nl-NL" smtClean="0"/>
              <a:t>‹nr.›</a:t>
            </a:fld>
            <a:endParaRPr lang="nl-NL"/>
          </a:p>
        </p:txBody>
      </p:sp>
    </p:spTree>
    <p:extLst>
      <p:ext uri="{BB962C8B-B14F-4D97-AF65-F5344CB8AC3E}">
        <p14:creationId xmlns:p14="http://schemas.microsoft.com/office/powerpoint/2010/main" val="2765082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72D6FC-CB81-E741-5E7F-6E79A52B6232}"/>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D7753151-9977-A72E-DD30-7026274E79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667C2AF0-DF41-7B1A-D8A3-7057CAFD220D}"/>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645A6E13-86A9-8A5C-8019-7113D52EB3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F19B1F6-4ED6-EDFF-D0CE-215984F726E1}"/>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06428560-94E0-5E00-3429-1DBE4722A334}"/>
              </a:ext>
            </a:extLst>
          </p:cNvPr>
          <p:cNvSpPr>
            <a:spLocks noGrp="1"/>
          </p:cNvSpPr>
          <p:nvPr>
            <p:ph type="dt" sz="half" idx="10"/>
          </p:nvPr>
        </p:nvSpPr>
        <p:spPr/>
        <p:txBody>
          <a:bodyPr/>
          <a:lstStyle/>
          <a:p>
            <a:fld id="{DD88CF90-7123-4555-B155-25DA5A1CE90F}" type="datetimeFigureOut">
              <a:rPr lang="nl-NL" smtClean="0"/>
              <a:t>2-6-2025</a:t>
            </a:fld>
            <a:endParaRPr lang="nl-NL"/>
          </a:p>
        </p:txBody>
      </p:sp>
      <p:sp>
        <p:nvSpPr>
          <p:cNvPr id="8" name="Tijdelijke aanduiding voor voettekst 7">
            <a:extLst>
              <a:ext uri="{FF2B5EF4-FFF2-40B4-BE49-F238E27FC236}">
                <a16:creationId xmlns:a16="http://schemas.microsoft.com/office/drawing/2014/main" id="{B99A5A4C-E109-659C-F4A4-F632BA7BA95C}"/>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9C5CF8E7-C24C-C74D-30AC-D4F4F849A137}"/>
              </a:ext>
            </a:extLst>
          </p:cNvPr>
          <p:cNvSpPr>
            <a:spLocks noGrp="1"/>
          </p:cNvSpPr>
          <p:nvPr>
            <p:ph type="sldNum" sz="quarter" idx="12"/>
          </p:nvPr>
        </p:nvSpPr>
        <p:spPr/>
        <p:txBody>
          <a:bodyPr/>
          <a:lstStyle/>
          <a:p>
            <a:fld id="{E659E5CC-EC55-4AF8-A62D-B211ACBADD22}" type="slidenum">
              <a:rPr lang="nl-NL" smtClean="0"/>
              <a:t>‹nr.›</a:t>
            </a:fld>
            <a:endParaRPr lang="nl-NL"/>
          </a:p>
        </p:txBody>
      </p:sp>
    </p:spTree>
    <p:extLst>
      <p:ext uri="{BB962C8B-B14F-4D97-AF65-F5344CB8AC3E}">
        <p14:creationId xmlns:p14="http://schemas.microsoft.com/office/powerpoint/2010/main" val="898077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110B5E-5BB4-9AD7-C7E4-A8B8D2D51166}"/>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4CDBE9A0-BD1A-9887-6908-85430273B6C3}"/>
              </a:ext>
            </a:extLst>
          </p:cNvPr>
          <p:cNvSpPr>
            <a:spLocks noGrp="1"/>
          </p:cNvSpPr>
          <p:nvPr>
            <p:ph type="dt" sz="half" idx="10"/>
          </p:nvPr>
        </p:nvSpPr>
        <p:spPr/>
        <p:txBody>
          <a:bodyPr/>
          <a:lstStyle/>
          <a:p>
            <a:fld id="{DD88CF90-7123-4555-B155-25DA5A1CE90F}" type="datetimeFigureOut">
              <a:rPr lang="nl-NL" smtClean="0"/>
              <a:t>2-6-2025</a:t>
            </a:fld>
            <a:endParaRPr lang="nl-NL"/>
          </a:p>
        </p:txBody>
      </p:sp>
      <p:sp>
        <p:nvSpPr>
          <p:cNvPr id="4" name="Tijdelijke aanduiding voor voettekst 3">
            <a:extLst>
              <a:ext uri="{FF2B5EF4-FFF2-40B4-BE49-F238E27FC236}">
                <a16:creationId xmlns:a16="http://schemas.microsoft.com/office/drawing/2014/main" id="{8F69A6A1-3070-D9C2-3C08-9148ECF8C23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D6D58C63-1142-0D5D-5625-DB787EF93A12}"/>
              </a:ext>
            </a:extLst>
          </p:cNvPr>
          <p:cNvSpPr>
            <a:spLocks noGrp="1"/>
          </p:cNvSpPr>
          <p:nvPr>
            <p:ph type="sldNum" sz="quarter" idx="12"/>
          </p:nvPr>
        </p:nvSpPr>
        <p:spPr/>
        <p:txBody>
          <a:bodyPr/>
          <a:lstStyle/>
          <a:p>
            <a:fld id="{E659E5CC-EC55-4AF8-A62D-B211ACBADD22}" type="slidenum">
              <a:rPr lang="nl-NL" smtClean="0"/>
              <a:t>‹nr.›</a:t>
            </a:fld>
            <a:endParaRPr lang="nl-NL"/>
          </a:p>
        </p:txBody>
      </p:sp>
    </p:spTree>
    <p:extLst>
      <p:ext uri="{BB962C8B-B14F-4D97-AF65-F5344CB8AC3E}">
        <p14:creationId xmlns:p14="http://schemas.microsoft.com/office/powerpoint/2010/main" val="3589671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59874821-A8CE-98F9-5367-C07757D2F55A}"/>
              </a:ext>
            </a:extLst>
          </p:cNvPr>
          <p:cNvSpPr>
            <a:spLocks noGrp="1"/>
          </p:cNvSpPr>
          <p:nvPr>
            <p:ph type="dt" sz="half" idx="10"/>
          </p:nvPr>
        </p:nvSpPr>
        <p:spPr/>
        <p:txBody>
          <a:bodyPr/>
          <a:lstStyle/>
          <a:p>
            <a:fld id="{DD88CF90-7123-4555-B155-25DA5A1CE90F}" type="datetimeFigureOut">
              <a:rPr lang="nl-NL" smtClean="0"/>
              <a:t>2-6-2025</a:t>
            </a:fld>
            <a:endParaRPr lang="nl-NL"/>
          </a:p>
        </p:txBody>
      </p:sp>
      <p:sp>
        <p:nvSpPr>
          <p:cNvPr id="3" name="Tijdelijke aanduiding voor voettekst 2">
            <a:extLst>
              <a:ext uri="{FF2B5EF4-FFF2-40B4-BE49-F238E27FC236}">
                <a16:creationId xmlns:a16="http://schemas.microsoft.com/office/drawing/2014/main" id="{975C1451-D6A0-5F40-AAAD-A67F714D3272}"/>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D8D840F-B9DD-3479-6E3D-5ECF7CB86CEA}"/>
              </a:ext>
            </a:extLst>
          </p:cNvPr>
          <p:cNvSpPr>
            <a:spLocks noGrp="1"/>
          </p:cNvSpPr>
          <p:nvPr>
            <p:ph type="sldNum" sz="quarter" idx="12"/>
          </p:nvPr>
        </p:nvSpPr>
        <p:spPr/>
        <p:txBody>
          <a:bodyPr/>
          <a:lstStyle/>
          <a:p>
            <a:fld id="{E659E5CC-EC55-4AF8-A62D-B211ACBADD22}" type="slidenum">
              <a:rPr lang="nl-NL" smtClean="0"/>
              <a:t>‹nr.›</a:t>
            </a:fld>
            <a:endParaRPr lang="nl-NL"/>
          </a:p>
        </p:txBody>
      </p:sp>
    </p:spTree>
    <p:extLst>
      <p:ext uri="{BB962C8B-B14F-4D97-AF65-F5344CB8AC3E}">
        <p14:creationId xmlns:p14="http://schemas.microsoft.com/office/powerpoint/2010/main" val="59846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F4DC30-2267-224B-254E-7FBB4586BF5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210A5C81-9705-0A87-DEA0-74088FD96C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1EE7120D-E1AE-6DF9-8BD2-14724ADECA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F8BB658-9872-25F5-B4C7-3F89BFD46474}"/>
              </a:ext>
            </a:extLst>
          </p:cNvPr>
          <p:cNvSpPr>
            <a:spLocks noGrp="1"/>
          </p:cNvSpPr>
          <p:nvPr>
            <p:ph type="dt" sz="half" idx="10"/>
          </p:nvPr>
        </p:nvSpPr>
        <p:spPr/>
        <p:txBody>
          <a:bodyPr/>
          <a:lstStyle/>
          <a:p>
            <a:fld id="{DD88CF90-7123-4555-B155-25DA5A1CE90F}" type="datetimeFigureOut">
              <a:rPr lang="nl-NL" smtClean="0"/>
              <a:t>2-6-2025</a:t>
            </a:fld>
            <a:endParaRPr lang="nl-NL"/>
          </a:p>
        </p:txBody>
      </p:sp>
      <p:sp>
        <p:nvSpPr>
          <p:cNvPr id="6" name="Tijdelijke aanduiding voor voettekst 5">
            <a:extLst>
              <a:ext uri="{FF2B5EF4-FFF2-40B4-BE49-F238E27FC236}">
                <a16:creationId xmlns:a16="http://schemas.microsoft.com/office/drawing/2014/main" id="{02826D06-C439-C6B6-9227-E2C9D599877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AC08CDE-E4E9-6FBC-E61D-36789F0913AD}"/>
              </a:ext>
            </a:extLst>
          </p:cNvPr>
          <p:cNvSpPr>
            <a:spLocks noGrp="1"/>
          </p:cNvSpPr>
          <p:nvPr>
            <p:ph type="sldNum" sz="quarter" idx="12"/>
          </p:nvPr>
        </p:nvSpPr>
        <p:spPr/>
        <p:txBody>
          <a:bodyPr/>
          <a:lstStyle/>
          <a:p>
            <a:fld id="{E659E5CC-EC55-4AF8-A62D-B211ACBADD22}" type="slidenum">
              <a:rPr lang="nl-NL" smtClean="0"/>
              <a:t>‹nr.›</a:t>
            </a:fld>
            <a:endParaRPr lang="nl-NL"/>
          </a:p>
        </p:txBody>
      </p:sp>
    </p:spTree>
    <p:extLst>
      <p:ext uri="{BB962C8B-B14F-4D97-AF65-F5344CB8AC3E}">
        <p14:creationId xmlns:p14="http://schemas.microsoft.com/office/powerpoint/2010/main" val="1120272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C03877-36E6-061F-040A-2DCE62169DC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33B8F321-8A2C-3573-B685-CF95F93E9F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755F9266-4205-3713-F155-9746841880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7C959FC-9D0F-79D1-60A0-DF8C8A3317F0}"/>
              </a:ext>
            </a:extLst>
          </p:cNvPr>
          <p:cNvSpPr>
            <a:spLocks noGrp="1"/>
          </p:cNvSpPr>
          <p:nvPr>
            <p:ph type="dt" sz="half" idx="10"/>
          </p:nvPr>
        </p:nvSpPr>
        <p:spPr/>
        <p:txBody>
          <a:bodyPr/>
          <a:lstStyle/>
          <a:p>
            <a:fld id="{DD88CF90-7123-4555-B155-25DA5A1CE90F}" type="datetimeFigureOut">
              <a:rPr lang="nl-NL" smtClean="0"/>
              <a:t>2-6-2025</a:t>
            </a:fld>
            <a:endParaRPr lang="nl-NL"/>
          </a:p>
        </p:txBody>
      </p:sp>
      <p:sp>
        <p:nvSpPr>
          <p:cNvPr id="6" name="Tijdelijke aanduiding voor voettekst 5">
            <a:extLst>
              <a:ext uri="{FF2B5EF4-FFF2-40B4-BE49-F238E27FC236}">
                <a16:creationId xmlns:a16="http://schemas.microsoft.com/office/drawing/2014/main" id="{6073B72E-CCF1-D905-84D8-CC8208B91BA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16B6C01-05D9-BDE2-FEC9-FE740DF4D356}"/>
              </a:ext>
            </a:extLst>
          </p:cNvPr>
          <p:cNvSpPr>
            <a:spLocks noGrp="1"/>
          </p:cNvSpPr>
          <p:nvPr>
            <p:ph type="sldNum" sz="quarter" idx="12"/>
          </p:nvPr>
        </p:nvSpPr>
        <p:spPr/>
        <p:txBody>
          <a:bodyPr/>
          <a:lstStyle/>
          <a:p>
            <a:fld id="{E659E5CC-EC55-4AF8-A62D-B211ACBADD22}" type="slidenum">
              <a:rPr lang="nl-NL" smtClean="0"/>
              <a:t>‹nr.›</a:t>
            </a:fld>
            <a:endParaRPr lang="nl-NL"/>
          </a:p>
        </p:txBody>
      </p:sp>
    </p:spTree>
    <p:extLst>
      <p:ext uri="{BB962C8B-B14F-4D97-AF65-F5344CB8AC3E}">
        <p14:creationId xmlns:p14="http://schemas.microsoft.com/office/powerpoint/2010/main" val="3265880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3DA1890-1B87-474F-9961-9B167CC587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64E4FB1E-8C49-B2BA-DA20-8ABE5043DD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BAEE303-00BD-5B9F-5B9A-33AF8A2371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88CF90-7123-4555-B155-25DA5A1CE90F}" type="datetimeFigureOut">
              <a:rPr lang="nl-NL" smtClean="0"/>
              <a:t>2-6-2025</a:t>
            </a:fld>
            <a:endParaRPr lang="nl-NL"/>
          </a:p>
        </p:txBody>
      </p:sp>
      <p:sp>
        <p:nvSpPr>
          <p:cNvPr id="5" name="Tijdelijke aanduiding voor voettekst 4">
            <a:extLst>
              <a:ext uri="{FF2B5EF4-FFF2-40B4-BE49-F238E27FC236}">
                <a16:creationId xmlns:a16="http://schemas.microsoft.com/office/drawing/2014/main" id="{A4F5439C-5263-C2EF-D059-C43662B2C3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EE73E15A-0F64-3807-5B64-E5431E962F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59E5CC-EC55-4AF8-A62D-B211ACBADD22}" type="slidenum">
              <a:rPr lang="nl-NL" smtClean="0"/>
              <a:t>‹nr.›</a:t>
            </a:fld>
            <a:endParaRPr lang="nl-NL"/>
          </a:p>
        </p:txBody>
      </p:sp>
    </p:spTree>
    <p:extLst>
      <p:ext uri="{BB962C8B-B14F-4D97-AF65-F5344CB8AC3E}">
        <p14:creationId xmlns:p14="http://schemas.microsoft.com/office/powerpoint/2010/main" val="2575750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561BA1-6702-1146-571B-A4D22093ACA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4258D2D-05CC-1E1E-F645-05A372F4CCCC}"/>
              </a:ext>
            </a:extLst>
          </p:cNvPr>
          <p:cNvSpPr>
            <a:spLocks noGrp="1"/>
          </p:cNvSpPr>
          <p:nvPr>
            <p:ph type="ctrTitle"/>
          </p:nvPr>
        </p:nvSpPr>
        <p:spPr>
          <a:xfrm>
            <a:off x="6567054" y="167362"/>
            <a:ext cx="5149457" cy="1109472"/>
          </a:xfrm>
        </p:spPr>
        <p:txBody>
          <a:bodyPr>
            <a:normAutofit fontScale="90000"/>
          </a:bodyPr>
          <a:lstStyle/>
          <a:p>
            <a:r>
              <a:rPr kumimoji="0" lang="nl-NL" sz="5300" b="1" i="0" u="none" strike="noStrike" kern="1200" cap="none" spc="0" normalizeH="0" baseline="0" noProof="0" dirty="0">
                <a:ln>
                  <a:noFill/>
                </a:ln>
                <a:solidFill>
                  <a:prstClr val="black"/>
                </a:solidFill>
                <a:effectLst/>
                <a:uLnTx/>
                <a:uFillTx/>
                <a:latin typeface="Calibri Light" panose="020F0302020204030204"/>
                <a:ea typeface="+mj-ea"/>
                <a:cs typeface="+mj-cs"/>
              </a:rPr>
              <a:t>Product informatie</a:t>
            </a:r>
            <a:br>
              <a:rPr lang="nl-NL" sz="800" dirty="0"/>
            </a:br>
            <a:endParaRPr lang="nl-NL" sz="1600" dirty="0"/>
          </a:p>
        </p:txBody>
      </p:sp>
      <p:sp>
        <p:nvSpPr>
          <p:cNvPr id="3" name="Ondertitel 2">
            <a:extLst>
              <a:ext uri="{FF2B5EF4-FFF2-40B4-BE49-F238E27FC236}">
                <a16:creationId xmlns:a16="http://schemas.microsoft.com/office/drawing/2014/main" id="{21127862-0CE3-CE7D-6100-9E3F16A2A4D4}"/>
              </a:ext>
            </a:extLst>
          </p:cNvPr>
          <p:cNvSpPr>
            <a:spLocks noGrp="1"/>
          </p:cNvSpPr>
          <p:nvPr>
            <p:ph type="subTitle" idx="1"/>
          </p:nvPr>
        </p:nvSpPr>
        <p:spPr>
          <a:xfrm>
            <a:off x="152398" y="1759880"/>
            <a:ext cx="11893298" cy="4966814"/>
          </a:xfrm>
        </p:spPr>
        <p:txBody>
          <a:bodyPr>
            <a:noAutofit/>
          </a:bodyPr>
          <a:lstStyle/>
          <a:p>
            <a:pPr algn="l"/>
            <a:r>
              <a:rPr lang="nl-NL" sz="2000" b="1" dirty="0"/>
              <a:t>Product informatie: </a:t>
            </a:r>
          </a:p>
          <a:p>
            <a:pPr algn="l"/>
            <a:r>
              <a:rPr lang="nl-NL" sz="2000" dirty="0"/>
              <a:t>Stone Coat (SC) is een water gedragen coating op basis van Nano deeltjes. Door de toepassing van deze coating krijgt het oppervlak een bescherming laag met water- en olieafstotende eigenschappen.</a:t>
            </a:r>
            <a:br>
              <a:rPr lang="nl-NL" sz="2000" dirty="0"/>
            </a:br>
            <a:r>
              <a:rPr lang="nl-NL" sz="2000" dirty="0"/>
              <a:t>Deze </a:t>
            </a:r>
            <a:r>
              <a:rPr lang="nl-NL" sz="2000" dirty="0" err="1"/>
              <a:t>nano</a:t>
            </a:r>
            <a:r>
              <a:rPr lang="nl-NL" sz="2000" dirty="0"/>
              <a:t> coating conserveert gevels en objecten tegen het binnendringen van water en vuil, waardoor het behandelde oppervlak water- en vuilafstotend wordt. Dankzij de uitzonderlijke duurzaamheid blijft uw oppervlak langdurig beschermd.</a:t>
            </a:r>
            <a:br>
              <a:rPr lang="nl-NL" sz="2000" dirty="0"/>
            </a:br>
            <a:br>
              <a:rPr lang="nl-NL" sz="2000" dirty="0"/>
            </a:br>
            <a:r>
              <a:rPr lang="nl-NL" sz="2000" b="1" i="0" u="none" strike="noStrike" baseline="0" dirty="0">
                <a:solidFill>
                  <a:srgbClr val="000000"/>
                </a:solidFill>
                <a:latin typeface="Calibri" panose="020F0502020204030204" pitchFamily="34" charset="0"/>
              </a:rPr>
              <a:t>Gebruiksdoel:</a:t>
            </a:r>
            <a:br>
              <a:rPr lang="nl-NL" sz="2000" b="1" i="0" u="none" strike="noStrike" baseline="0" dirty="0">
                <a:solidFill>
                  <a:srgbClr val="000000"/>
                </a:solidFill>
                <a:latin typeface="Calibri" panose="020F0502020204030204" pitchFamily="34" charset="0"/>
              </a:rPr>
            </a:b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SC verzegelt in 1 behandeling. SC wordt gebruikt voor het coaten van licht absorberende ondergronden zoals steen, baksteen, beton, hout etc. Het beschermt uitstekend de ondergrond tegen water en vochtinvloeden. </a:t>
            </a:r>
            <a:r>
              <a:rPr lang="nl-NL" sz="2000" dirty="0"/>
              <a:t>.</a:t>
            </a:r>
          </a:p>
          <a:p>
            <a:pPr algn="l"/>
            <a:r>
              <a:rPr lang="nl-NL" sz="2000" dirty="0"/>
              <a:t>Na behandeling behoudt het oppervlak zijn ademende eigenschappen, dankszij de hoogwaardige bescherming. Deze </a:t>
            </a:r>
            <a:r>
              <a:rPr lang="nl-NL" sz="2000" dirty="0" err="1"/>
              <a:t>nano</a:t>
            </a:r>
            <a:r>
              <a:rPr lang="nl-NL" sz="2000" dirty="0"/>
              <a:t> coating is robuust en biedt weerstand tegen extreme weersomstandigheden.</a:t>
            </a:r>
            <a:br>
              <a:rPr lang="nl-NL" sz="2000" dirty="0"/>
            </a:br>
            <a:br>
              <a:rPr lang="nl-NL" sz="2000" dirty="0"/>
            </a:br>
            <a:r>
              <a:rPr lang="nl-NL" sz="2000" b="1" i="0" u="none" strike="noStrike" baseline="0" dirty="0">
                <a:solidFill>
                  <a:srgbClr val="000000"/>
                </a:solidFill>
                <a:latin typeface="Calibri" panose="020F0502020204030204" pitchFamily="34" charset="0"/>
              </a:rPr>
              <a:t>Voornaamste kenmerken:</a:t>
            </a: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De aangebrachte </a:t>
            </a:r>
            <a:r>
              <a:rPr lang="nl-NL" sz="2000" b="0" i="0" u="none" strike="noStrike" baseline="0" dirty="0" err="1">
                <a:solidFill>
                  <a:srgbClr val="000000"/>
                </a:solidFill>
                <a:latin typeface="Calibri" panose="020F0502020204030204" pitchFamily="34" charset="0"/>
              </a:rPr>
              <a:t>nano</a:t>
            </a:r>
            <a:r>
              <a:rPr lang="nl-NL" sz="2000" b="0" i="0" u="none" strike="noStrike" baseline="0" dirty="0">
                <a:solidFill>
                  <a:srgbClr val="000000"/>
                </a:solidFill>
                <a:latin typeface="Calibri" panose="020F0502020204030204" pitchFamily="34" charset="0"/>
              </a:rPr>
              <a:t> laag geeft een zeer langdurige bescherming tegen vervuiling en vocht invloeden. De ondergrond blijft langer droog in de regen. Hydro- en </a:t>
            </a:r>
            <a:r>
              <a:rPr lang="nl-NL" sz="2000" b="0" i="0" u="none" strike="noStrike" baseline="0" dirty="0" err="1">
                <a:solidFill>
                  <a:srgbClr val="000000"/>
                </a:solidFill>
                <a:latin typeface="Calibri" panose="020F0502020204030204" pitchFamily="34" charset="0"/>
              </a:rPr>
              <a:t>oleofoob</a:t>
            </a:r>
            <a:r>
              <a:rPr lang="nl-NL" sz="2000" b="0" i="0" u="none" strike="noStrike" baseline="0" dirty="0">
                <a:solidFill>
                  <a:srgbClr val="000000"/>
                </a:solidFill>
                <a:latin typeface="Calibri" panose="020F0502020204030204" pitchFamily="34" charset="0"/>
              </a:rPr>
              <a:t>. Geen doorslag bij regenval. </a:t>
            </a:r>
            <a:endParaRPr lang="nl-NL" sz="2000" dirty="0"/>
          </a:p>
          <a:p>
            <a:pPr algn="l"/>
            <a:endParaRPr lang="nl-NL" sz="2000" dirty="0"/>
          </a:p>
          <a:p>
            <a:pPr algn="l"/>
            <a:br>
              <a:rPr lang="nl-NL" sz="2000" dirty="0"/>
            </a:br>
            <a:endParaRPr lang="nl-NL" sz="2000" dirty="0"/>
          </a:p>
        </p:txBody>
      </p:sp>
      <p:pic>
        <p:nvPicPr>
          <p:cNvPr id="5" name="Afbeelding 4">
            <a:extLst>
              <a:ext uri="{FF2B5EF4-FFF2-40B4-BE49-F238E27FC236}">
                <a16:creationId xmlns:a16="http://schemas.microsoft.com/office/drawing/2014/main" id="{B8884A95-390C-45A1-65E0-50F5E7AC21B2}"/>
              </a:ext>
            </a:extLst>
          </p:cNvPr>
          <p:cNvPicPr>
            <a:picLocks noChangeAspect="1"/>
          </p:cNvPicPr>
          <p:nvPr/>
        </p:nvPicPr>
        <p:blipFill>
          <a:blip r:embed="rId3"/>
          <a:stretch>
            <a:fillRect/>
          </a:stretch>
        </p:blipFill>
        <p:spPr>
          <a:xfrm>
            <a:off x="152398" y="0"/>
            <a:ext cx="4407608" cy="1109472"/>
          </a:xfrm>
          <a:prstGeom prst="rect">
            <a:avLst/>
          </a:prstGeom>
        </p:spPr>
      </p:pic>
      <p:sp>
        <p:nvSpPr>
          <p:cNvPr id="11" name="Tekstvak 10">
            <a:extLst>
              <a:ext uri="{FF2B5EF4-FFF2-40B4-BE49-F238E27FC236}">
                <a16:creationId xmlns:a16="http://schemas.microsoft.com/office/drawing/2014/main" id="{FA057AAE-9086-1567-6336-7EA3AA833A86}"/>
              </a:ext>
            </a:extLst>
          </p:cNvPr>
          <p:cNvSpPr txBox="1"/>
          <p:nvPr/>
        </p:nvSpPr>
        <p:spPr>
          <a:xfrm>
            <a:off x="152398" y="1094510"/>
            <a:ext cx="2826328" cy="646331"/>
          </a:xfrm>
          <a:prstGeom prst="rect">
            <a:avLst/>
          </a:prstGeom>
          <a:noFill/>
        </p:spPr>
        <p:txBody>
          <a:bodyPr wrap="square">
            <a:spAutoFit/>
          </a:bodyPr>
          <a:lstStyle/>
          <a:p>
            <a:r>
              <a:rPr kumimoji="0" lang="nl-NL" sz="3600" b="1" i="0" u="none" strike="noStrike" kern="1200" cap="none" spc="0" normalizeH="0" baseline="0" noProof="0" dirty="0">
                <a:ln>
                  <a:noFill/>
                </a:ln>
                <a:solidFill>
                  <a:prstClr val="black"/>
                </a:solidFill>
                <a:effectLst>
                  <a:outerShdw blurRad="60007" dist="310007" dir="7680000" sy="30000" kx="1300200" algn="ctr" rotWithShape="0">
                    <a:prstClr val="white">
                      <a:alpha val="32000"/>
                    </a:prstClr>
                  </a:outerShdw>
                </a:effectLst>
                <a:uLnTx/>
                <a:uFillTx/>
                <a:latin typeface="Calibri" panose="020F0502020204030204"/>
                <a:ea typeface="+mn-ea"/>
                <a:cs typeface="+mn-cs"/>
              </a:rPr>
              <a:t>Stone Coat</a:t>
            </a:r>
            <a:endParaRPr lang="nl-NL" dirty="0"/>
          </a:p>
        </p:txBody>
      </p:sp>
      <p:sp>
        <p:nvSpPr>
          <p:cNvPr id="12" name="Tekstvak 11">
            <a:extLst>
              <a:ext uri="{FF2B5EF4-FFF2-40B4-BE49-F238E27FC236}">
                <a16:creationId xmlns:a16="http://schemas.microsoft.com/office/drawing/2014/main" id="{5BC3D5B4-8EE1-C93D-2BC3-76FFA7E545FC}"/>
              </a:ext>
            </a:extLst>
          </p:cNvPr>
          <p:cNvSpPr txBox="1"/>
          <p:nvPr/>
        </p:nvSpPr>
        <p:spPr>
          <a:xfrm>
            <a:off x="1521618" y="7358063"/>
            <a:ext cx="6143626" cy="1938992"/>
          </a:xfrm>
          <a:prstGeom prst="rect">
            <a:avLst/>
          </a:prstGeom>
          <a:noFill/>
        </p:spPr>
        <p:txBody>
          <a:bodyPr wrap="square" rtlCol="0">
            <a:spAutoFit/>
          </a:bodyPr>
          <a:lstStyle/>
          <a:p>
            <a:r>
              <a:rPr lang="nl-NL" sz="1500" b="1" dirty="0"/>
              <a:t>Toepassingen:</a:t>
            </a:r>
          </a:p>
          <a:p>
            <a:endParaRPr lang="nl-NL" sz="1500" dirty="0"/>
          </a:p>
          <a:p>
            <a:pPr marL="285750" indent="-285750">
              <a:buFont typeface="Wingdings" panose="05000000000000000000" pitchFamily="2" charset="2"/>
              <a:buChar char="ü"/>
            </a:pPr>
            <a:r>
              <a:rPr lang="nl-NL" sz="1500" dirty="0"/>
              <a:t>Metselwerk</a:t>
            </a:r>
          </a:p>
          <a:p>
            <a:pPr marL="285750" indent="-285750">
              <a:buFont typeface="Wingdings" panose="05000000000000000000" pitchFamily="2" charset="2"/>
              <a:buChar char="ü"/>
            </a:pPr>
            <a:r>
              <a:rPr lang="nl-NL" sz="1500" dirty="0"/>
              <a:t>Tegelwerk</a:t>
            </a:r>
          </a:p>
          <a:p>
            <a:pPr marL="285750" indent="-285750">
              <a:buFont typeface="Wingdings" panose="05000000000000000000" pitchFamily="2" charset="2"/>
              <a:buChar char="ü"/>
            </a:pPr>
            <a:r>
              <a:rPr lang="nl-NL" sz="1500" dirty="0"/>
              <a:t>Prefab beton</a:t>
            </a:r>
          </a:p>
          <a:p>
            <a:pPr marL="285750" indent="-285750">
              <a:buFont typeface="Wingdings" panose="05000000000000000000" pitchFamily="2" charset="2"/>
              <a:buChar char="ü"/>
            </a:pPr>
            <a:r>
              <a:rPr lang="nl-NL" sz="1500" dirty="0"/>
              <a:t>Natuursteen</a:t>
            </a:r>
          </a:p>
          <a:p>
            <a:pPr marL="285750" indent="-285750">
              <a:buFont typeface="Wingdings" panose="05000000000000000000" pitchFamily="2" charset="2"/>
              <a:buChar char="ü"/>
            </a:pPr>
            <a:r>
              <a:rPr lang="nl-NL" sz="1500" dirty="0"/>
              <a:t>Keramiek</a:t>
            </a:r>
          </a:p>
          <a:p>
            <a:pPr marL="285750" indent="-285750">
              <a:buFont typeface="Wingdings" panose="05000000000000000000" pitchFamily="2" charset="2"/>
              <a:buChar char="ü"/>
            </a:pPr>
            <a:r>
              <a:rPr lang="nl-NL" sz="1500" dirty="0"/>
              <a:t>Natuursteen</a:t>
            </a:r>
          </a:p>
        </p:txBody>
      </p:sp>
    </p:spTree>
    <p:extLst>
      <p:ext uri="{BB962C8B-B14F-4D97-AF65-F5344CB8AC3E}">
        <p14:creationId xmlns:p14="http://schemas.microsoft.com/office/powerpoint/2010/main" val="622444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AA07C-64E0-CDC3-3377-E6D7D68E87C5}"/>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63CA5524-B603-B4C7-655E-8980AAD171A8}"/>
              </a:ext>
            </a:extLst>
          </p:cNvPr>
          <p:cNvPicPr>
            <a:picLocks noChangeAspect="1"/>
          </p:cNvPicPr>
          <p:nvPr/>
        </p:nvPicPr>
        <p:blipFill>
          <a:blip r:embed="rId2"/>
          <a:stretch>
            <a:fillRect/>
          </a:stretch>
        </p:blipFill>
        <p:spPr>
          <a:xfrm>
            <a:off x="182881" y="0"/>
            <a:ext cx="4057649" cy="1311369"/>
          </a:xfrm>
          <a:prstGeom prst="rect">
            <a:avLst/>
          </a:prstGeom>
        </p:spPr>
      </p:pic>
      <p:sp>
        <p:nvSpPr>
          <p:cNvPr id="6" name="Tekstvak 5">
            <a:extLst>
              <a:ext uri="{FF2B5EF4-FFF2-40B4-BE49-F238E27FC236}">
                <a16:creationId xmlns:a16="http://schemas.microsoft.com/office/drawing/2014/main" id="{1CCFC732-C72F-A3E1-78FC-B48C2E362627}"/>
              </a:ext>
            </a:extLst>
          </p:cNvPr>
          <p:cNvSpPr txBox="1"/>
          <p:nvPr/>
        </p:nvSpPr>
        <p:spPr>
          <a:xfrm>
            <a:off x="166255" y="2161309"/>
            <a:ext cx="11596254" cy="4708981"/>
          </a:xfrm>
          <a:prstGeom prst="rect">
            <a:avLst/>
          </a:prstGeom>
          <a:noFill/>
        </p:spPr>
        <p:txBody>
          <a:bodyPr wrap="square">
            <a:spAutoFit/>
          </a:bodyPr>
          <a:lstStyle/>
          <a:p>
            <a:r>
              <a:rPr lang="nl-NL" sz="2000" b="1" dirty="0"/>
              <a:t>Duurzame bescherming</a:t>
            </a:r>
          </a:p>
          <a:p>
            <a:r>
              <a:rPr lang="nl-NL" sz="2000" dirty="0"/>
              <a:t>De coating dringt diep door in het oppervlak en creëert een duurzame barrière tegen water en vuil.</a:t>
            </a:r>
          </a:p>
          <a:p>
            <a:r>
              <a:rPr lang="nl-NL" sz="2000" dirty="0"/>
              <a:t>Dit voorkomt aantasting van het materiaal en verlengt de levensduur, zonder de uitstraling of</a:t>
            </a:r>
          </a:p>
          <a:p>
            <a:r>
              <a:rPr lang="nl-NL" sz="2000" dirty="0"/>
              <a:t>structuur van het oppervlak te veranderen.</a:t>
            </a:r>
          </a:p>
          <a:p>
            <a:r>
              <a:rPr lang="nl-NL" sz="2000" dirty="0"/>
              <a:t>- Milieuvriendelijk &amp; PFAS-vrij</a:t>
            </a:r>
          </a:p>
          <a:p>
            <a:r>
              <a:rPr lang="nl-NL" sz="2000" dirty="0"/>
              <a:t>Stone Coat is PFAS-vrij en biologisch afbreekbaar, waardoor het een veilige keuze is voor mens,</a:t>
            </a:r>
          </a:p>
          <a:p>
            <a:r>
              <a:rPr lang="nl-NL" sz="2000" dirty="0"/>
              <a:t>dier en milieu.</a:t>
            </a:r>
          </a:p>
          <a:p>
            <a:r>
              <a:rPr lang="nl-NL" sz="2000" b="1" dirty="0"/>
              <a:t>Veelzijdig in gebruik</a:t>
            </a:r>
          </a:p>
          <a:p>
            <a:r>
              <a:rPr lang="nl-NL" sz="2000" dirty="0"/>
              <a:t>De coating is toepasbaar op vloeren en wanden van onder andere natuursteen, beton, gevelstenen</a:t>
            </a:r>
          </a:p>
          <a:p>
            <a:r>
              <a:rPr lang="nl-NL" sz="2000" dirty="0"/>
              <a:t>en keramische materialen. Vooral op ruwe of poreuze ondergronden - zoals marmer of graniet -</a:t>
            </a:r>
          </a:p>
          <a:p>
            <a:r>
              <a:rPr lang="nl-NL" sz="2000" dirty="0"/>
              <a:t>biedt het product extra bescherming tegen vochtinfiltratie en vlekvorming.</a:t>
            </a:r>
          </a:p>
          <a:p>
            <a:r>
              <a:rPr lang="nl-NL" sz="2000" b="1" dirty="0"/>
              <a:t>Bestand tegen extreme omstandigheden</a:t>
            </a:r>
          </a:p>
          <a:p>
            <a:r>
              <a:rPr lang="nl-NL" sz="2000" dirty="0"/>
              <a:t>Stone Coat behoudt zijn werking onder zware weersinvloeden en temperatuurschommelingen. Zo</a:t>
            </a:r>
          </a:p>
          <a:p>
            <a:r>
              <a:rPr lang="nl-NL" sz="2000" dirty="0"/>
              <a:t>blijft het behandelde oppervlak langdurig in optimale conditie.</a:t>
            </a:r>
          </a:p>
          <a:p>
            <a:endParaRPr lang="nl-NL" sz="2000" dirty="0"/>
          </a:p>
        </p:txBody>
      </p:sp>
      <p:sp>
        <p:nvSpPr>
          <p:cNvPr id="11" name="Tekstvak 10">
            <a:extLst>
              <a:ext uri="{FF2B5EF4-FFF2-40B4-BE49-F238E27FC236}">
                <a16:creationId xmlns:a16="http://schemas.microsoft.com/office/drawing/2014/main" id="{174361EC-635B-50F9-9762-B4915B902467}"/>
              </a:ext>
            </a:extLst>
          </p:cNvPr>
          <p:cNvSpPr txBox="1"/>
          <p:nvPr/>
        </p:nvSpPr>
        <p:spPr>
          <a:xfrm>
            <a:off x="134112" y="1524000"/>
            <a:ext cx="3948545"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3600" b="1" i="0" u="none" strike="noStrike" kern="1200" cap="none" spc="0" normalizeH="0" baseline="0" noProof="0" dirty="0">
                <a:ln>
                  <a:noFill/>
                </a:ln>
                <a:solidFill>
                  <a:prstClr val="black"/>
                </a:solidFill>
                <a:effectLst>
                  <a:outerShdw blurRad="60007" dist="310007" dir="7680000" sy="30000" kx="1300200" algn="ctr" rotWithShape="0">
                    <a:prstClr val="white">
                      <a:alpha val="32000"/>
                    </a:prstClr>
                  </a:outerShdw>
                </a:effectLst>
                <a:uLnTx/>
                <a:uFillTx/>
                <a:latin typeface="Calibri" panose="020F0502020204030204"/>
                <a:ea typeface="+mn-ea"/>
                <a:cs typeface="+mn-cs"/>
              </a:rPr>
              <a:t>Stone Coat</a:t>
            </a:r>
            <a:endParaRPr kumimoji="0" lang="nl-NL"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kstvak 12">
            <a:extLst>
              <a:ext uri="{FF2B5EF4-FFF2-40B4-BE49-F238E27FC236}">
                <a16:creationId xmlns:a16="http://schemas.microsoft.com/office/drawing/2014/main" id="{E78EED4E-1896-E7E2-E9F2-ACFF90DC2ACA}"/>
              </a:ext>
            </a:extLst>
          </p:cNvPr>
          <p:cNvSpPr txBox="1"/>
          <p:nvPr/>
        </p:nvSpPr>
        <p:spPr>
          <a:xfrm>
            <a:off x="6900672" y="555993"/>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81921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1D529107-2DAF-2C40-AB84-CB5EE9D05AE1}"/>
              </a:ext>
            </a:extLst>
          </p:cNvPr>
          <p:cNvPicPr>
            <a:picLocks noChangeAspect="1"/>
          </p:cNvPicPr>
          <p:nvPr/>
        </p:nvPicPr>
        <p:blipFill>
          <a:blip r:embed="rId2"/>
          <a:stretch>
            <a:fillRect/>
          </a:stretch>
        </p:blipFill>
        <p:spPr>
          <a:xfrm>
            <a:off x="329184" y="1"/>
            <a:ext cx="4218432" cy="1162799"/>
          </a:xfrm>
          <a:prstGeom prst="rect">
            <a:avLst/>
          </a:prstGeom>
        </p:spPr>
      </p:pic>
      <p:sp>
        <p:nvSpPr>
          <p:cNvPr id="7" name="Tekstvak 6">
            <a:extLst>
              <a:ext uri="{FF2B5EF4-FFF2-40B4-BE49-F238E27FC236}">
                <a16:creationId xmlns:a16="http://schemas.microsoft.com/office/drawing/2014/main" id="{6137CBD6-50EA-CE68-3E6E-6DF88B2890C5}"/>
              </a:ext>
            </a:extLst>
          </p:cNvPr>
          <p:cNvSpPr txBox="1"/>
          <p:nvPr/>
        </p:nvSpPr>
        <p:spPr>
          <a:xfrm>
            <a:off x="6803136" y="331803"/>
            <a:ext cx="505968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kstvak 8">
            <a:extLst>
              <a:ext uri="{FF2B5EF4-FFF2-40B4-BE49-F238E27FC236}">
                <a16:creationId xmlns:a16="http://schemas.microsoft.com/office/drawing/2014/main" id="{15440BE4-AEBF-CE8B-3770-CD29E0BFF3D8}"/>
              </a:ext>
            </a:extLst>
          </p:cNvPr>
          <p:cNvSpPr txBox="1"/>
          <p:nvPr/>
        </p:nvSpPr>
        <p:spPr>
          <a:xfrm>
            <a:off x="329184" y="1162800"/>
            <a:ext cx="2919984"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3600" b="1" i="0" u="none" strike="noStrike" kern="1200" cap="none" spc="0" normalizeH="0" baseline="0" noProof="0" dirty="0">
                <a:ln>
                  <a:noFill/>
                </a:ln>
                <a:solidFill>
                  <a:prstClr val="black"/>
                </a:solidFill>
                <a:effectLst>
                  <a:outerShdw blurRad="60007" dist="310007" dir="7680000" sy="30000" kx="1300200" algn="ctr" rotWithShape="0">
                    <a:prstClr val="white">
                      <a:alpha val="32000"/>
                    </a:prstClr>
                  </a:outerShdw>
                </a:effectLst>
                <a:uLnTx/>
                <a:uFillTx/>
                <a:latin typeface="Calibri" panose="020F0502020204030204"/>
                <a:ea typeface="+mn-ea"/>
                <a:cs typeface="+mn-cs"/>
              </a:rPr>
              <a:t>Stone Coat</a:t>
            </a:r>
            <a:endParaRPr kumimoji="0" lang="nl-NL"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kstvak 10">
            <a:extLst>
              <a:ext uri="{FF2B5EF4-FFF2-40B4-BE49-F238E27FC236}">
                <a16:creationId xmlns:a16="http://schemas.microsoft.com/office/drawing/2014/main" id="{61403186-CA12-35CA-9C79-1D87338AD1F2}"/>
              </a:ext>
            </a:extLst>
          </p:cNvPr>
          <p:cNvSpPr txBox="1"/>
          <p:nvPr/>
        </p:nvSpPr>
        <p:spPr>
          <a:xfrm>
            <a:off x="329184" y="1841241"/>
            <a:ext cx="11533632" cy="5016758"/>
          </a:xfrm>
          <a:prstGeom prst="rect">
            <a:avLst/>
          </a:prstGeom>
          <a:noFill/>
        </p:spPr>
        <p:txBody>
          <a:bodyPr wrap="square">
            <a:spAutoFit/>
          </a:bodyPr>
          <a:lstStyle/>
          <a:p>
            <a:r>
              <a:rPr lang="nl-NL" sz="2000" b="1" i="0" u="none" strike="noStrike" baseline="0" dirty="0">
                <a:solidFill>
                  <a:srgbClr val="000000"/>
                </a:solidFill>
                <a:latin typeface="Calibri" panose="020F0502020204030204" pitchFamily="34" charset="0"/>
              </a:rPr>
              <a:t>Bescherming handen:</a:t>
            </a:r>
            <a:br>
              <a:rPr lang="nl-NL" sz="2000" b="1" i="0" u="none" strike="noStrike" baseline="0" dirty="0">
                <a:solidFill>
                  <a:srgbClr val="000000"/>
                </a:solidFill>
                <a:latin typeface="Calibri" panose="020F0502020204030204" pitchFamily="34" charset="0"/>
              </a:rPr>
            </a:br>
            <a:r>
              <a:rPr lang="nl-NL" sz="2000" b="1" i="0" u="none" strike="noStrike" baseline="0" dirty="0">
                <a:solidFill>
                  <a:srgbClr val="000000"/>
                </a:solidFill>
                <a:latin typeface="Calibri" panose="020F0502020204030204" pitchFamily="34" charset="0"/>
              </a:rPr>
              <a:t> </a:t>
            </a: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De keuze van een geschikte handschoen is niet alleen afhankelijk van het materiaal, maar ook van andere kwaliteitskenmerken en verschilt van fabrikant tot fabrikant. Geschikte chemicaliënbestendige handschoenen (EN 374) ook bij langer direct contact (Aanbeveling: beschermingsindex 6, overeenkomstig&gt; 480 minuten permeatie volgens EN 374): bv. nitrilrubber (&gt; = 0,4 mm), </a:t>
            </a:r>
            <a:r>
              <a:rPr lang="nl-NL" sz="2000" b="0" i="0" u="none" strike="noStrike" baseline="0" dirty="0" err="1">
                <a:solidFill>
                  <a:srgbClr val="000000"/>
                </a:solidFill>
                <a:latin typeface="Calibri" panose="020F0502020204030204" pitchFamily="34" charset="0"/>
              </a:rPr>
              <a:t>butylrubber</a:t>
            </a:r>
            <a:r>
              <a:rPr lang="nl-NL" sz="2000" b="0" i="0" u="none" strike="noStrike" baseline="0" dirty="0">
                <a:solidFill>
                  <a:srgbClr val="000000"/>
                </a:solidFill>
                <a:latin typeface="Calibri" panose="020F0502020204030204" pitchFamily="34" charset="0"/>
              </a:rPr>
              <a:t> (&gt; = 0,7 mm) en anderen.</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Oogbescherming: </a:t>
            </a:r>
            <a:r>
              <a:rPr lang="nl-NL" sz="2000" b="0" i="0" u="none" strike="noStrike" baseline="0" dirty="0">
                <a:solidFill>
                  <a:srgbClr val="000000"/>
                </a:solidFill>
                <a:latin typeface="Calibri" panose="020F0502020204030204" pitchFamily="34" charset="0"/>
              </a:rPr>
              <a:t>Veiligheidsbril met zijbescherming conform EN 166 dragen.</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Bescherming van de huid en het lichaam: </a:t>
            </a:r>
            <a:r>
              <a:rPr lang="nl-NL" sz="2000" b="0" i="0" u="none" strike="noStrike" baseline="0" dirty="0">
                <a:solidFill>
                  <a:srgbClr val="000000"/>
                </a:solidFill>
                <a:latin typeface="Calibri" panose="020F0502020204030204" pitchFamily="34" charset="0"/>
              </a:rPr>
              <a:t>Niet vereist onder normale gebruiksomstandigheden.</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Bescherming luchtwegen: </a:t>
            </a:r>
            <a:r>
              <a:rPr lang="nl-NL" sz="2000" b="0" i="0" u="none" strike="noStrike" baseline="0" dirty="0">
                <a:solidFill>
                  <a:srgbClr val="000000"/>
                </a:solidFill>
                <a:latin typeface="Calibri" panose="020F0502020204030204" pitchFamily="34" charset="0"/>
              </a:rPr>
              <a:t>Normaal gesproken is geen persoonlijke ademhalingsbescherming vereist. In geval van het risico op overmatige vorming van stof een geschikt masker dragen.</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Overige informatie: </a:t>
            </a:r>
            <a:r>
              <a:rPr lang="nl-NL" sz="2000" b="0" i="0" u="none" strike="noStrike" baseline="0" dirty="0">
                <a:solidFill>
                  <a:srgbClr val="000000"/>
                </a:solidFill>
                <a:latin typeface="Calibri" panose="020F0502020204030204" pitchFamily="34" charset="0"/>
              </a:rPr>
              <a:t>Niet eten, drinken of roken tijdens het gebruik. </a:t>
            </a:r>
          </a:p>
          <a:p>
            <a:r>
              <a:rPr lang="nl-NL" sz="2000" b="0" i="0" u="none" strike="noStrike" baseline="0" dirty="0">
                <a:solidFill>
                  <a:srgbClr val="000000"/>
                </a:solidFill>
                <a:latin typeface="Calibri" panose="020F0502020204030204" pitchFamily="34" charset="0"/>
              </a:rPr>
              <a:t>Voor extra informatie raadpleeg het MSDS blad. </a:t>
            </a:r>
            <a:endParaRPr lang="nl-NL" sz="2000" dirty="0"/>
          </a:p>
        </p:txBody>
      </p:sp>
    </p:spTree>
    <p:extLst>
      <p:ext uri="{BB962C8B-B14F-4D97-AF65-F5344CB8AC3E}">
        <p14:creationId xmlns:p14="http://schemas.microsoft.com/office/powerpoint/2010/main" val="713768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E08468EB-15B6-329E-A869-36ED8FABDBA4}"/>
              </a:ext>
            </a:extLst>
          </p:cNvPr>
          <p:cNvPicPr>
            <a:picLocks noChangeAspect="1"/>
          </p:cNvPicPr>
          <p:nvPr/>
        </p:nvPicPr>
        <p:blipFill>
          <a:blip r:embed="rId2"/>
          <a:stretch>
            <a:fillRect/>
          </a:stretch>
        </p:blipFill>
        <p:spPr>
          <a:xfrm>
            <a:off x="-1" y="0"/>
            <a:ext cx="4303777" cy="1463056"/>
          </a:xfrm>
          <a:prstGeom prst="rect">
            <a:avLst/>
          </a:prstGeom>
        </p:spPr>
      </p:pic>
      <p:sp>
        <p:nvSpPr>
          <p:cNvPr id="5" name="Tekstvak 4">
            <a:extLst>
              <a:ext uri="{FF2B5EF4-FFF2-40B4-BE49-F238E27FC236}">
                <a16:creationId xmlns:a16="http://schemas.microsoft.com/office/drawing/2014/main" id="{A6AD9479-0E8A-444D-6991-7A3E0BDF00D6}"/>
              </a:ext>
            </a:extLst>
          </p:cNvPr>
          <p:cNvSpPr txBox="1"/>
          <p:nvPr/>
        </p:nvSpPr>
        <p:spPr>
          <a:xfrm>
            <a:off x="263236" y="1463057"/>
            <a:ext cx="3394363"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3600" b="1" i="0" u="none" strike="noStrike" kern="1200" cap="none" spc="0" normalizeH="0" baseline="0" noProof="0" dirty="0">
                <a:ln>
                  <a:noFill/>
                </a:ln>
                <a:solidFill>
                  <a:prstClr val="black"/>
                </a:solidFill>
                <a:effectLst>
                  <a:outerShdw blurRad="60007" dist="310007" dir="7680000" sy="30000" kx="1300200" algn="ctr" rotWithShape="0">
                    <a:prstClr val="white">
                      <a:alpha val="32000"/>
                    </a:prstClr>
                  </a:outerShdw>
                </a:effectLst>
                <a:uLnTx/>
                <a:uFillTx/>
                <a:latin typeface="Calibri" panose="020F0502020204030204"/>
                <a:ea typeface="+mn-ea"/>
                <a:cs typeface="+mn-cs"/>
              </a:rPr>
              <a:t>Stone Coat</a:t>
            </a:r>
            <a:endPar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kstvak 5">
            <a:extLst>
              <a:ext uri="{FF2B5EF4-FFF2-40B4-BE49-F238E27FC236}">
                <a16:creationId xmlns:a16="http://schemas.microsoft.com/office/drawing/2014/main" id="{8EF45AF3-C499-7149-E123-611449FCC438}"/>
              </a:ext>
            </a:extLst>
          </p:cNvPr>
          <p:cNvSpPr txBox="1"/>
          <p:nvPr/>
        </p:nvSpPr>
        <p:spPr>
          <a:xfrm>
            <a:off x="263236" y="2109387"/>
            <a:ext cx="4419600" cy="286232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Toepassingen:</a:t>
            </a:r>
            <a:br>
              <a:rPr kumimoji="0" lang="nl-NL"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br>
            <a:endPar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Metselwerk</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Tegelwerk</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Prefab beton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Natuursteen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Keramiek</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Natuursteen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Baksteen</a:t>
            </a:r>
          </a:p>
        </p:txBody>
      </p:sp>
      <p:sp>
        <p:nvSpPr>
          <p:cNvPr id="7" name="Tekstvak 6">
            <a:extLst>
              <a:ext uri="{FF2B5EF4-FFF2-40B4-BE49-F238E27FC236}">
                <a16:creationId xmlns:a16="http://schemas.microsoft.com/office/drawing/2014/main" id="{8BB77C2E-BDE2-2D36-947D-CE43E35E859E}"/>
              </a:ext>
            </a:extLst>
          </p:cNvPr>
          <p:cNvSpPr txBox="1"/>
          <p:nvPr/>
        </p:nvSpPr>
        <p:spPr>
          <a:xfrm>
            <a:off x="6096000" y="731520"/>
            <a:ext cx="5291328" cy="830997"/>
          </a:xfrm>
          <a:prstGeom prst="rect">
            <a:avLst/>
          </a:prstGeom>
          <a:noFill/>
        </p:spPr>
        <p:txBody>
          <a:bodyPr wrap="square" rtlCol="0">
            <a:spAutoFit/>
          </a:bodyPr>
          <a:lstStyle/>
          <a:p>
            <a:r>
              <a:rPr kumimoji="0" lang="nl-NL" sz="4800" b="0" i="0" u="none" strike="noStrike" kern="1200" cap="none" spc="0" normalizeH="0" baseline="0" noProof="0" dirty="0">
                <a:ln>
                  <a:noFill/>
                </a:ln>
                <a:solidFill>
                  <a:prstClr val="black"/>
                </a:solidFill>
                <a:effectLst/>
                <a:uLnTx/>
                <a:uFillTx/>
                <a:latin typeface="Calibri Light" panose="020F0302020204030204"/>
                <a:ea typeface="+mj-ea"/>
                <a:cs typeface="+mj-cs"/>
              </a:rPr>
              <a:t>Product informatie</a:t>
            </a:r>
            <a:endParaRPr lang="nl-NL" dirty="0"/>
          </a:p>
        </p:txBody>
      </p:sp>
    </p:spTree>
    <p:extLst>
      <p:ext uri="{BB962C8B-B14F-4D97-AF65-F5344CB8AC3E}">
        <p14:creationId xmlns:p14="http://schemas.microsoft.com/office/powerpoint/2010/main" val="3626433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A72AE36B-228B-FB4B-F4DD-1549A881EF4E}"/>
              </a:ext>
            </a:extLst>
          </p:cNvPr>
          <p:cNvPicPr>
            <a:picLocks noChangeAspect="1"/>
          </p:cNvPicPr>
          <p:nvPr/>
        </p:nvPicPr>
        <p:blipFill>
          <a:blip r:embed="rId2"/>
          <a:stretch>
            <a:fillRect/>
          </a:stretch>
        </p:blipFill>
        <p:spPr>
          <a:xfrm>
            <a:off x="277089" y="1"/>
            <a:ext cx="3929151" cy="1085628"/>
          </a:xfrm>
          <a:prstGeom prst="rect">
            <a:avLst/>
          </a:prstGeom>
        </p:spPr>
      </p:pic>
      <p:sp>
        <p:nvSpPr>
          <p:cNvPr id="8" name="Tekstvak 7">
            <a:extLst>
              <a:ext uri="{FF2B5EF4-FFF2-40B4-BE49-F238E27FC236}">
                <a16:creationId xmlns:a16="http://schemas.microsoft.com/office/drawing/2014/main" id="{F4CF5402-C5D9-FE50-E1BA-58250B4AEF0E}"/>
              </a:ext>
            </a:extLst>
          </p:cNvPr>
          <p:cNvSpPr txBox="1"/>
          <p:nvPr/>
        </p:nvSpPr>
        <p:spPr>
          <a:xfrm>
            <a:off x="277089" y="1134242"/>
            <a:ext cx="2507673"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3600" b="1" i="0" u="none" strike="noStrike" kern="1200" cap="none" spc="0" normalizeH="0" baseline="0" noProof="0" dirty="0">
                <a:ln>
                  <a:noFill/>
                </a:ln>
                <a:solidFill>
                  <a:prstClr val="black"/>
                </a:solidFill>
                <a:effectLst>
                  <a:outerShdw blurRad="60007" dist="310007" dir="7680000" sy="30000" kx="1300200" algn="ctr" rotWithShape="0">
                    <a:prstClr val="white">
                      <a:alpha val="32000"/>
                    </a:prstClr>
                  </a:outerShdw>
                </a:effectLst>
                <a:uLnTx/>
                <a:uFillTx/>
                <a:latin typeface="Calibri" panose="020F0502020204030204"/>
                <a:ea typeface="+mn-ea"/>
                <a:cs typeface="+mn-cs"/>
              </a:rPr>
              <a:t>Stone Coat</a:t>
            </a:r>
            <a:endParaRPr kumimoji="0" lang="nl-NL"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Tekstvak 1">
            <a:extLst>
              <a:ext uri="{FF2B5EF4-FFF2-40B4-BE49-F238E27FC236}">
                <a16:creationId xmlns:a16="http://schemas.microsoft.com/office/drawing/2014/main" id="{32B62554-EA51-554D-04B1-D65F4D7B6BD4}"/>
              </a:ext>
            </a:extLst>
          </p:cNvPr>
          <p:cNvSpPr txBox="1"/>
          <p:nvPr/>
        </p:nvSpPr>
        <p:spPr>
          <a:xfrm>
            <a:off x="7065818" y="387928"/>
            <a:ext cx="4946074" cy="830997"/>
          </a:xfrm>
          <a:prstGeom prst="rect">
            <a:avLst/>
          </a:prstGeom>
          <a:noFill/>
        </p:spPr>
        <p:txBody>
          <a:bodyPr wrap="square" rtlCol="0">
            <a:spAutoFit/>
          </a:bodyPr>
          <a:lstStyle/>
          <a:p>
            <a:r>
              <a:rPr kumimoji="0" lang="nl-NL" sz="4800" b="1" i="0" u="none" strike="noStrike" kern="1200" cap="none" spc="0" normalizeH="0" baseline="0" noProof="0" dirty="0">
                <a:ln>
                  <a:noFill/>
                </a:ln>
                <a:solidFill>
                  <a:prstClr val="black"/>
                </a:solidFill>
                <a:effectLst/>
                <a:uLnTx/>
                <a:uFillTx/>
                <a:latin typeface="Calibri Light" panose="020F0302020204030204"/>
                <a:ea typeface="+mj-ea"/>
                <a:cs typeface="+mj-cs"/>
              </a:rPr>
              <a:t>Product informatie</a:t>
            </a:r>
            <a:endParaRPr lang="nl-NL" b="1" dirty="0"/>
          </a:p>
        </p:txBody>
      </p:sp>
      <p:sp>
        <p:nvSpPr>
          <p:cNvPr id="5" name="Tekstvak 4">
            <a:extLst>
              <a:ext uri="{FF2B5EF4-FFF2-40B4-BE49-F238E27FC236}">
                <a16:creationId xmlns:a16="http://schemas.microsoft.com/office/drawing/2014/main" id="{B15648C5-FEB8-ED62-AE14-FFED366A7188}"/>
              </a:ext>
            </a:extLst>
          </p:cNvPr>
          <p:cNvSpPr txBox="1"/>
          <p:nvPr/>
        </p:nvSpPr>
        <p:spPr>
          <a:xfrm>
            <a:off x="277089" y="1829186"/>
            <a:ext cx="7025918" cy="73107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2000" b="1" i="0" u="none" strike="noStrike" kern="1200" cap="none" spc="0" normalizeH="0" baseline="0" noProof="0" dirty="0">
                <a:ln>
                  <a:noFill/>
                </a:ln>
                <a:solidFill>
                  <a:prstClr val="black"/>
                </a:solidFill>
                <a:effectLst/>
                <a:uLnTx/>
                <a:uFillTx/>
                <a:latin typeface="Calibri" panose="020F0502020204030204"/>
                <a:ea typeface="+mn-ea"/>
                <a:cs typeface="+mn-cs"/>
              </a:rPr>
              <a:t>Ondergrond:</a:t>
            </a:r>
            <a:r>
              <a:rPr lang="nl-NL" sz="2000" b="1" dirty="0">
                <a:solidFill>
                  <a:prstClr val="black"/>
                </a:solidFill>
                <a:latin typeface="Calibri" panose="020F0502020204030204"/>
              </a:rPr>
              <a:t>  </a:t>
            </a: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Steen, Beton- en tegelvloeren en wanden</a:t>
            </a:r>
            <a:b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nl-NL" sz="2000" b="1" i="0" u="none" strike="noStrike" kern="1200" cap="none" spc="0" normalizeH="0" baseline="0" noProof="0" dirty="0">
                <a:ln>
                  <a:noFill/>
                </a:ln>
                <a:solidFill>
                  <a:prstClr val="black"/>
                </a:solidFill>
                <a:effectLst/>
                <a:uLnTx/>
                <a:uFillTx/>
                <a:latin typeface="Calibri" panose="020F0502020204030204"/>
                <a:ea typeface="+mn-ea"/>
                <a:cs typeface="+mn-cs"/>
              </a:rPr>
              <a:t>Structuur:       </a:t>
            </a: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Ruwe en gladde oppervlakken</a:t>
            </a:r>
          </a:p>
        </p:txBody>
      </p:sp>
      <p:sp>
        <p:nvSpPr>
          <p:cNvPr id="6" name="Tekstvak 5">
            <a:extLst>
              <a:ext uri="{FF2B5EF4-FFF2-40B4-BE49-F238E27FC236}">
                <a16:creationId xmlns:a16="http://schemas.microsoft.com/office/drawing/2014/main" id="{767473BE-72D4-C2E4-A9B6-E6A5A38A385F}"/>
              </a:ext>
            </a:extLst>
          </p:cNvPr>
          <p:cNvSpPr txBox="1"/>
          <p:nvPr/>
        </p:nvSpPr>
        <p:spPr>
          <a:xfrm>
            <a:off x="277089" y="2608878"/>
            <a:ext cx="12013554" cy="4093428"/>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kumimoji="0" lang="nl-NL" sz="2000" b="1" i="0" u="none" strike="noStrike" kern="1200" cap="none" spc="0" normalizeH="0" baseline="0" noProof="0" dirty="0">
                <a:ln>
                  <a:noFill/>
                </a:ln>
                <a:solidFill>
                  <a:prstClr val="black"/>
                </a:solidFill>
                <a:effectLst/>
                <a:uLnTx/>
                <a:uFillTx/>
                <a:latin typeface="Calibri" panose="020F0502020204030204"/>
                <a:ea typeface="+mn-ea"/>
                <a:cs typeface="+mn-cs"/>
              </a:rPr>
              <a:t>Kenmerken:</a:t>
            </a:r>
            <a:br>
              <a:rPr kumimoji="0" lang="nl-NL" sz="20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PFAS vrij,</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Biologisch afbreekbaar</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 Reductie kalkaanslag</a:t>
            </a:r>
            <a:endParaRPr lang="nl-NL" sz="2000" dirty="0">
              <a:solidFill>
                <a:prstClr val="black"/>
              </a:solidFill>
              <a:latin typeface="Calibri" panose="020F0502020204030204"/>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Bestand tegen zoutwater en  chloor </a:t>
            </a:r>
            <a:endParaRPr lang="nl-NL" sz="2000" dirty="0">
              <a:solidFill>
                <a:prstClr val="black"/>
              </a:solidFill>
              <a:latin typeface="Calibri" panose="020F0502020204030204"/>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Erosie werend </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Reductie overlast geur </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Transparante coating </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Urine werend </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Binnen- en buitengebruik </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Water- en vuilafstotend </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Voorkomt algengroei </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Bescherming tegen vocht  </a:t>
            </a:r>
          </a:p>
        </p:txBody>
      </p:sp>
    </p:spTree>
    <p:extLst>
      <p:ext uri="{BB962C8B-B14F-4D97-AF65-F5344CB8AC3E}">
        <p14:creationId xmlns:p14="http://schemas.microsoft.com/office/powerpoint/2010/main" val="2349598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8EDB8F-2061-5F96-4E5E-7C5DBAC557E8}"/>
              </a:ext>
            </a:extLst>
          </p:cNvPr>
          <p:cNvSpPr>
            <a:spLocks noGrp="1"/>
          </p:cNvSpPr>
          <p:nvPr>
            <p:ph type="ctrTitle"/>
          </p:nvPr>
        </p:nvSpPr>
        <p:spPr>
          <a:xfrm>
            <a:off x="400049" y="1928815"/>
            <a:ext cx="3884939" cy="992948"/>
          </a:xfrm>
        </p:spPr>
        <p:txBody>
          <a:bodyPr>
            <a:normAutofit/>
          </a:bodyPr>
          <a:lstStyle/>
          <a:p>
            <a:r>
              <a:rPr kumimoji="0" lang="nl-NL" sz="100" b="1" i="0" u="none" strike="noStrike" kern="1200" cap="none" spc="0" normalizeH="0" baseline="0" noProof="0" dirty="0">
                <a:ln>
                  <a:noFill/>
                </a:ln>
                <a:solidFill>
                  <a:prstClr val="black"/>
                </a:solidFill>
                <a:effectLst>
                  <a:outerShdw blurRad="60007" dist="310007" dir="7680000" sy="30000" kx="1300200" algn="ctr" rotWithShape="0">
                    <a:prstClr val="white">
                      <a:alpha val="32000"/>
                    </a:prstClr>
                  </a:outerShdw>
                </a:effectLst>
                <a:uLnTx/>
                <a:uFillTx/>
                <a:latin typeface="Calibri" panose="020F0502020204030204"/>
                <a:ea typeface="+mn-ea"/>
                <a:cs typeface="+mn-cs"/>
              </a:rPr>
              <a:t>Stone Coat</a:t>
            </a:r>
            <a:br>
              <a:rPr lang="nl-NL" dirty="0"/>
            </a:br>
            <a:endParaRPr lang="nl-NL" dirty="0"/>
          </a:p>
        </p:txBody>
      </p:sp>
      <p:sp>
        <p:nvSpPr>
          <p:cNvPr id="3" name="Ondertitel 2">
            <a:extLst>
              <a:ext uri="{FF2B5EF4-FFF2-40B4-BE49-F238E27FC236}">
                <a16:creationId xmlns:a16="http://schemas.microsoft.com/office/drawing/2014/main" id="{5BEB0692-114F-E38B-DC5B-849E26D0FF22}"/>
              </a:ext>
            </a:extLst>
          </p:cNvPr>
          <p:cNvSpPr>
            <a:spLocks noGrp="1"/>
          </p:cNvSpPr>
          <p:nvPr>
            <p:ph type="subTitle" idx="1"/>
          </p:nvPr>
        </p:nvSpPr>
        <p:spPr>
          <a:xfrm>
            <a:off x="400047" y="1274618"/>
            <a:ext cx="2282193" cy="654197"/>
          </a:xfrm>
        </p:spPr>
        <p:txBody>
          <a:bodyPr>
            <a:normAutofit/>
          </a:bodyPr>
          <a:lstStyle/>
          <a:p>
            <a:r>
              <a:rPr kumimoji="0" lang="nl-NL" sz="3600" b="1" i="0" u="none" strike="noStrike" kern="1200" cap="none" spc="0" normalizeH="0" baseline="0" noProof="0" dirty="0">
                <a:ln>
                  <a:noFill/>
                </a:ln>
                <a:solidFill>
                  <a:prstClr val="black"/>
                </a:solidFill>
                <a:effectLst>
                  <a:outerShdw blurRad="60007" dist="310007" dir="7680000" sy="30000" kx="1300200" algn="ctr" rotWithShape="0">
                    <a:prstClr val="white">
                      <a:alpha val="32000"/>
                    </a:prstClr>
                  </a:outerShdw>
                </a:effectLst>
                <a:uLnTx/>
                <a:uFillTx/>
                <a:latin typeface="Calibri" panose="020F0502020204030204"/>
                <a:ea typeface="+mn-ea"/>
                <a:cs typeface="+mn-cs"/>
              </a:rPr>
              <a:t>Stone Coat</a:t>
            </a:r>
            <a:endParaRPr lang="nl-NL" sz="3600" dirty="0"/>
          </a:p>
          <a:p>
            <a:endParaRPr lang="nl-NL" dirty="0"/>
          </a:p>
        </p:txBody>
      </p:sp>
      <p:pic>
        <p:nvPicPr>
          <p:cNvPr id="4" name="Afbeelding 3">
            <a:extLst>
              <a:ext uri="{FF2B5EF4-FFF2-40B4-BE49-F238E27FC236}">
                <a16:creationId xmlns:a16="http://schemas.microsoft.com/office/drawing/2014/main" id="{C7EA09E5-200B-0520-962E-9342841EF92B}"/>
              </a:ext>
            </a:extLst>
          </p:cNvPr>
          <p:cNvPicPr>
            <a:picLocks noChangeAspect="1"/>
          </p:cNvPicPr>
          <p:nvPr/>
        </p:nvPicPr>
        <p:blipFill>
          <a:blip r:embed="rId3"/>
          <a:stretch>
            <a:fillRect/>
          </a:stretch>
        </p:blipFill>
        <p:spPr>
          <a:xfrm>
            <a:off x="400047" y="0"/>
            <a:ext cx="4050033" cy="1109472"/>
          </a:xfrm>
          <a:prstGeom prst="rect">
            <a:avLst/>
          </a:prstGeom>
        </p:spPr>
      </p:pic>
      <p:sp>
        <p:nvSpPr>
          <p:cNvPr id="7" name="Tekstvak 6">
            <a:extLst>
              <a:ext uri="{FF2B5EF4-FFF2-40B4-BE49-F238E27FC236}">
                <a16:creationId xmlns:a16="http://schemas.microsoft.com/office/drawing/2014/main" id="{21D04406-1FA3-B618-48E5-570B402FA214}"/>
              </a:ext>
            </a:extLst>
          </p:cNvPr>
          <p:cNvSpPr txBox="1"/>
          <p:nvPr/>
        </p:nvSpPr>
        <p:spPr>
          <a:xfrm>
            <a:off x="6713270" y="517074"/>
            <a:ext cx="49689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913EE711-E29F-9E20-95C2-B05363E90353}"/>
              </a:ext>
            </a:extLst>
          </p:cNvPr>
          <p:cNvSpPr txBox="1"/>
          <p:nvPr/>
        </p:nvSpPr>
        <p:spPr>
          <a:xfrm>
            <a:off x="400047" y="1928815"/>
            <a:ext cx="8439151"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2000" b="1" i="0" u="none" strike="noStrike" kern="1200" cap="none" spc="0" normalizeH="0" baseline="0" noProof="0" dirty="0">
                <a:ln>
                  <a:noFill/>
                </a:ln>
                <a:solidFill>
                  <a:prstClr val="black"/>
                </a:solidFill>
                <a:effectLst/>
                <a:uLnTx/>
                <a:uFillTx/>
                <a:latin typeface="Calibri" panose="020F0502020204030204"/>
                <a:ea typeface="+mn-ea"/>
                <a:cs typeface="+mn-cs"/>
              </a:rPr>
              <a:t>Eigenschappen van de werking:</a:t>
            </a:r>
            <a:br>
              <a:rPr kumimoji="0" lang="nl-NL" sz="20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Afhankelijk van de steenstructuur dringt de </a:t>
            </a:r>
            <a:r>
              <a:rPr kumimoji="0" lang="nl-NL" sz="2000" b="0" i="0" u="none" strike="noStrike" kern="1200" cap="none" spc="0" normalizeH="0" baseline="0" noProof="0" dirty="0" err="1">
                <a:ln>
                  <a:noFill/>
                </a:ln>
                <a:solidFill>
                  <a:prstClr val="black"/>
                </a:solidFill>
                <a:effectLst/>
                <a:uLnTx/>
                <a:uFillTx/>
                <a:latin typeface="Calibri" panose="020F0502020204030204"/>
                <a:ea typeface="+mn-ea"/>
                <a:cs typeface="+mn-cs"/>
              </a:rPr>
              <a:t>nano</a:t>
            </a: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 steen coating tot 3 mm diep door in de steen, met een optimaal geïmpregneerde muur als resultaat.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Calibri" panose="020F0502020204030204"/>
                <a:ea typeface="+mn-ea"/>
                <a:cs typeface="+mn-cs"/>
              </a:rPr>
              <a:t>Duur van de werking: 3 jaar</a:t>
            </a:r>
          </a:p>
        </p:txBody>
      </p:sp>
      <p:sp>
        <p:nvSpPr>
          <p:cNvPr id="9" name="Tekstvak 8">
            <a:extLst>
              <a:ext uri="{FF2B5EF4-FFF2-40B4-BE49-F238E27FC236}">
                <a16:creationId xmlns:a16="http://schemas.microsoft.com/office/drawing/2014/main" id="{774291FB-2A88-3DEF-181D-B68B2808D6D0}"/>
              </a:ext>
            </a:extLst>
          </p:cNvPr>
          <p:cNvSpPr txBox="1"/>
          <p:nvPr/>
        </p:nvSpPr>
        <p:spPr>
          <a:xfrm>
            <a:off x="426721" y="3364992"/>
            <a:ext cx="12212264" cy="4193753"/>
          </a:xfrm>
          <a:prstGeom prst="rect">
            <a:avLst/>
          </a:prstGeom>
          <a:noFill/>
        </p:spPr>
        <p:txBody>
          <a:bodyPr wrap="square" rtlCol="0">
            <a:spAutoFit/>
          </a:bodyPr>
          <a:lstStyle/>
          <a:p>
            <a:pPr algn="l"/>
            <a:r>
              <a:rPr lang="nl-NL" sz="2000" b="1" dirty="0"/>
              <a:t>Gebruiksaanwijzing:  </a:t>
            </a:r>
            <a:r>
              <a:rPr lang="nl-NL" sz="2000" dirty="0"/>
              <a:t>Gebruik handschoenen en ventileer de ruimte!</a:t>
            </a:r>
            <a:br>
              <a:rPr lang="nl-NL" sz="2000" dirty="0"/>
            </a:br>
            <a:br>
              <a:rPr lang="nl-NL" sz="2000" dirty="0"/>
            </a:br>
            <a:r>
              <a:rPr lang="nl-NL" sz="2000" b="1" dirty="0"/>
              <a:t>Voorbereiding:  </a:t>
            </a:r>
            <a:r>
              <a:rPr lang="nl-NL" sz="2000" dirty="0"/>
              <a:t>Zorg dat het oppervlak schoon, droog en vrij van olie of stof is.</a:t>
            </a:r>
            <a:br>
              <a:rPr lang="nl-NL" sz="2000" dirty="0"/>
            </a:br>
            <a:br>
              <a:rPr lang="nl-NL" sz="2000" dirty="0"/>
            </a:br>
            <a:r>
              <a:rPr lang="nl-NL" sz="2000" b="1" dirty="0"/>
              <a:t>Aanbrengen:</a:t>
            </a:r>
            <a:br>
              <a:rPr lang="nl-NL" sz="2000" b="1" dirty="0"/>
            </a:br>
            <a:endParaRPr lang="nl-NL" sz="2000" b="0" i="0" u="none" strike="noStrike" baseline="0" dirty="0">
              <a:solidFill>
                <a:srgbClr val="000000"/>
              </a:solidFill>
              <a:latin typeface="Calibri" panose="020F0502020204030204" pitchFamily="34" charset="0"/>
            </a:endParaRPr>
          </a:p>
          <a:p>
            <a:r>
              <a:rPr lang="nl-NL" sz="2000" dirty="0"/>
              <a:t>Aanbrengen met de hand (dompelen, kwasten, sprayen, rollen) of machinaal met spray- en spuitsystemen. </a:t>
            </a:r>
            <a:r>
              <a:rPr lang="nl-NL" sz="2000" b="0" i="0" u="none" strike="noStrike" baseline="0" dirty="0">
                <a:solidFill>
                  <a:srgbClr val="000000"/>
                </a:solidFill>
                <a:latin typeface="Calibri" panose="020F0502020204030204" pitchFamily="34" charset="0"/>
              </a:rPr>
              <a:t> Van onder naar boven aanbrengen. </a:t>
            </a:r>
          </a:p>
          <a:p>
            <a:r>
              <a:rPr lang="nl-NL" sz="2000" b="0" i="0" u="none" strike="noStrike" baseline="0" dirty="0">
                <a:solidFill>
                  <a:srgbClr val="000000"/>
                </a:solidFill>
                <a:latin typeface="Calibri" panose="020F0502020204030204" pitchFamily="34" charset="0"/>
              </a:rPr>
              <a:t>Controle van een oppervlak, na 3 uur behandelde oppervlak nogmaals volgens bovenstaande procedure behandelen. Wanneer het product niet meer hecht is de applicatie goed uitgevoerd. </a:t>
            </a:r>
            <a:br>
              <a:rPr lang="nl-NL" sz="2000" b="0" i="0" u="none" strike="noStrike" baseline="0" dirty="0">
                <a:solidFill>
                  <a:srgbClr val="000000"/>
                </a:solidFill>
                <a:latin typeface="Calibri" panose="020F0502020204030204" pitchFamily="34" charset="0"/>
              </a:rPr>
            </a:br>
            <a:r>
              <a:rPr lang="nl-NL" sz="2000" dirty="0"/>
              <a:t>De gebruikte drukspuit direct na gebruik reinigen met een </a:t>
            </a:r>
            <a:r>
              <a:rPr lang="nl-NL" sz="2000" dirty="0" err="1"/>
              <a:t>ontvetter</a:t>
            </a:r>
            <a:r>
              <a:rPr lang="nl-NL" sz="2000" dirty="0"/>
              <a:t>/oplosmiddel.</a:t>
            </a:r>
          </a:p>
          <a:p>
            <a:endParaRPr lang="nl-NL" sz="2000" dirty="0"/>
          </a:p>
          <a:p>
            <a:endParaRPr lang="nl-NL" sz="2000" dirty="0"/>
          </a:p>
        </p:txBody>
      </p:sp>
    </p:spTree>
    <p:extLst>
      <p:ext uri="{BB962C8B-B14F-4D97-AF65-F5344CB8AC3E}">
        <p14:creationId xmlns:p14="http://schemas.microsoft.com/office/powerpoint/2010/main" val="2156697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399F79CB-2F6D-A384-CE89-1AEE4D081E55}"/>
              </a:ext>
            </a:extLst>
          </p:cNvPr>
          <p:cNvPicPr>
            <a:picLocks noChangeAspect="1"/>
          </p:cNvPicPr>
          <p:nvPr/>
        </p:nvPicPr>
        <p:blipFill>
          <a:blip r:embed="rId2"/>
          <a:stretch>
            <a:fillRect/>
          </a:stretch>
        </p:blipFill>
        <p:spPr>
          <a:xfrm>
            <a:off x="1" y="75621"/>
            <a:ext cx="4783786" cy="1546045"/>
          </a:xfrm>
          <a:prstGeom prst="rect">
            <a:avLst/>
          </a:prstGeom>
        </p:spPr>
      </p:pic>
      <p:sp>
        <p:nvSpPr>
          <p:cNvPr id="3" name="Ondertitel 2">
            <a:extLst>
              <a:ext uri="{FF2B5EF4-FFF2-40B4-BE49-F238E27FC236}">
                <a16:creationId xmlns:a16="http://schemas.microsoft.com/office/drawing/2014/main" id="{0DF70A65-3EEF-A832-DB39-9F1A7B0ADB03}"/>
              </a:ext>
            </a:extLst>
          </p:cNvPr>
          <p:cNvSpPr txBox="1">
            <a:spLocks/>
          </p:cNvSpPr>
          <p:nvPr/>
        </p:nvSpPr>
        <p:spPr>
          <a:xfrm>
            <a:off x="360218" y="2391636"/>
            <a:ext cx="11331910" cy="45900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Tx/>
              <a:buNone/>
              <a:defRPr/>
            </a:pPr>
            <a:r>
              <a:rPr lang="nl-NL" sz="2000" b="1" dirty="0">
                <a:solidFill>
                  <a:prstClr val="black"/>
                </a:solidFill>
                <a:latin typeface="Calibri" panose="020F0502020204030204"/>
              </a:rPr>
              <a:t>Uitharden:</a:t>
            </a:r>
            <a:br>
              <a:rPr lang="nl-NL" sz="2000" b="1" dirty="0">
                <a:solidFill>
                  <a:prstClr val="black"/>
                </a:solidFill>
                <a:latin typeface="Calibri" panose="020F0502020204030204"/>
              </a:rPr>
            </a:br>
            <a:r>
              <a:rPr lang="nl-NL" sz="2000" b="1" dirty="0">
                <a:solidFill>
                  <a:prstClr val="black"/>
                </a:solidFill>
                <a:latin typeface="Calibri" panose="020F0502020204030204"/>
              </a:rPr>
              <a:t> </a:t>
            </a:r>
            <a:br>
              <a:rPr lang="nl-NL" sz="2000" dirty="0">
                <a:solidFill>
                  <a:prstClr val="black"/>
                </a:solidFill>
                <a:latin typeface="Calibri" panose="020F0502020204030204"/>
              </a:rPr>
            </a:br>
            <a:r>
              <a:rPr lang="nl-NL" sz="2000" dirty="0">
                <a:solidFill>
                  <a:prstClr val="black"/>
                </a:solidFill>
                <a:latin typeface="Calibri" panose="020F0502020204030204"/>
              </a:rPr>
              <a:t>Laat de </a:t>
            </a:r>
            <a:r>
              <a:rPr lang="nl-NL" sz="2000" dirty="0" err="1">
                <a:solidFill>
                  <a:prstClr val="black"/>
                </a:solidFill>
                <a:latin typeface="Calibri" panose="020F0502020204030204"/>
              </a:rPr>
              <a:t>nano</a:t>
            </a:r>
            <a:r>
              <a:rPr lang="nl-NL" sz="2000" dirty="0">
                <a:solidFill>
                  <a:prstClr val="black"/>
                </a:solidFill>
                <a:latin typeface="Calibri" panose="020F0502020204030204"/>
              </a:rPr>
              <a:t> coating volledig uitharden voor maximale bescherming.</a:t>
            </a:r>
          </a:p>
          <a:p>
            <a:pPr marL="0" indent="0">
              <a:lnSpc>
                <a:spcPct val="100000"/>
              </a:lnSpc>
              <a:spcBef>
                <a:spcPts val="0"/>
              </a:spcBef>
              <a:buFontTx/>
              <a:buNone/>
              <a:defRPr/>
            </a:pPr>
            <a:r>
              <a:rPr lang="nl-NL" sz="2000" dirty="0">
                <a:solidFill>
                  <a:prstClr val="black"/>
                </a:solidFill>
                <a:latin typeface="Calibri" panose="020F0502020204030204"/>
              </a:rPr>
              <a:t>De Pattycoat Stone Coating voor het coaten (impregneren) van gevels is geschikt voor diverse soorten gevelmaterialen, zoals baksteen, natuursteen, beton en kalkzandsteen. Het is belangrijk dat de gevel vooraf grondig gereinigd en gerepareerd wordt. Vervolgens wordt het impregneermiddel aangebracht met een kwast, roller of spuit, afhankelijk van de grootte en structuur van de gevel.</a:t>
            </a:r>
            <a:br>
              <a:rPr lang="nl-NL" sz="2000" dirty="0">
                <a:solidFill>
                  <a:prstClr val="black"/>
                </a:solidFill>
                <a:latin typeface="Calibri" panose="020F0502020204030204"/>
              </a:rPr>
            </a:br>
            <a:br>
              <a:rPr lang="nl-NL" sz="2000" dirty="0">
                <a:solidFill>
                  <a:prstClr val="black"/>
                </a:solidFill>
                <a:latin typeface="Calibri" panose="020F0502020204030204"/>
              </a:rPr>
            </a:br>
            <a:r>
              <a:rPr lang="nl-NL" sz="2000" b="1" dirty="0"/>
              <a:t>Verkrijgbaar in:</a:t>
            </a:r>
            <a:r>
              <a:rPr lang="nl-NL" sz="2000" dirty="0"/>
              <a:t>	</a:t>
            </a:r>
          </a:p>
          <a:p>
            <a:pPr marL="0" indent="0">
              <a:buNone/>
            </a:pPr>
            <a:r>
              <a:rPr lang="nl-NL" sz="2000" dirty="0"/>
              <a:t>250 ml	</a:t>
            </a:r>
          </a:p>
          <a:p>
            <a:pPr marL="0" indent="0">
              <a:buNone/>
            </a:pPr>
            <a:r>
              <a:rPr lang="nl-NL" sz="2000" dirty="0"/>
              <a:t>1 liter	</a:t>
            </a:r>
          </a:p>
          <a:p>
            <a:pPr marL="0" indent="0">
              <a:buNone/>
            </a:pPr>
            <a:r>
              <a:rPr lang="nl-NL" sz="2000" dirty="0"/>
              <a:t>5 liter	</a:t>
            </a:r>
          </a:p>
          <a:p>
            <a:pPr marL="0" indent="0">
              <a:buNone/>
            </a:pPr>
            <a:r>
              <a:rPr lang="nl-NL" sz="2000" dirty="0"/>
              <a:t>10 liter</a:t>
            </a:r>
            <a:endParaRPr lang="nl-NL" sz="2000" dirty="0">
              <a:solidFill>
                <a:prstClr val="black"/>
              </a:solidFill>
              <a:latin typeface="Calibri" panose="020F0502020204030204"/>
            </a:endParaRPr>
          </a:p>
          <a:p>
            <a:pPr marL="0" indent="0">
              <a:lnSpc>
                <a:spcPct val="100000"/>
              </a:lnSpc>
              <a:spcBef>
                <a:spcPts val="0"/>
              </a:spcBef>
              <a:buFontTx/>
              <a:buNone/>
              <a:defRPr/>
            </a:pPr>
            <a:br>
              <a:rPr lang="nl-NL" sz="2000" dirty="0">
                <a:solidFill>
                  <a:prstClr val="black"/>
                </a:solidFill>
                <a:latin typeface="Calibri" panose="020F0502020204030204"/>
              </a:rPr>
            </a:br>
            <a:br>
              <a:rPr lang="nl-NL" sz="2000" dirty="0">
                <a:solidFill>
                  <a:prstClr val="black"/>
                </a:solidFill>
                <a:latin typeface="Calibri" panose="020F0502020204030204"/>
              </a:rPr>
            </a:br>
            <a:br>
              <a:rPr lang="nl-NL" sz="2000" dirty="0">
                <a:solidFill>
                  <a:prstClr val="black"/>
                </a:solidFill>
                <a:latin typeface="Calibri" panose="020F0502020204030204"/>
              </a:rPr>
            </a:br>
            <a:endParaRPr lang="nl-NL" sz="2000" dirty="0">
              <a:solidFill>
                <a:prstClr val="black"/>
              </a:solidFill>
              <a:latin typeface="Calibri" panose="020F0502020204030204"/>
            </a:endParaRPr>
          </a:p>
          <a:p>
            <a:pPr marL="0" indent="0">
              <a:lnSpc>
                <a:spcPct val="100000"/>
              </a:lnSpc>
              <a:spcBef>
                <a:spcPts val="0"/>
              </a:spcBef>
              <a:buFontTx/>
              <a:buNone/>
              <a:defRPr/>
            </a:pPr>
            <a:endParaRPr lang="nl-NL" sz="2000" dirty="0">
              <a:solidFill>
                <a:prstClr val="black"/>
              </a:solidFill>
              <a:latin typeface="Calibri" panose="020F0502020204030204"/>
            </a:endParaRPr>
          </a:p>
          <a:p>
            <a:pPr marL="0" indent="0">
              <a:lnSpc>
                <a:spcPct val="100000"/>
              </a:lnSpc>
              <a:spcBef>
                <a:spcPts val="0"/>
              </a:spcBef>
              <a:buFontTx/>
              <a:buNone/>
              <a:defRPr/>
            </a:pPr>
            <a:endParaRPr lang="nl-NL" sz="2000" dirty="0">
              <a:solidFill>
                <a:prstClr val="black"/>
              </a:solidFill>
              <a:latin typeface="Calibri" panose="020F0502020204030204"/>
            </a:endParaRPr>
          </a:p>
          <a:p>
            <a:pPr marL="0" indent="0">
              <a:buNone/>
            </a:pPr>
            <a:endParaRPr lang="nl-NL" dirty="0"/>
          </a:p>
        </p:txBody>
      </p:sp>
      <p:sp>
        <p:nvSpPr>
          <p:cNvPr id="6" name="Tekstvak 5">
            <a:extLst>
              <a:ext uri="{FF2B5EF4-FFF2-40B4-BE49-F238E27FC236}">
                <a16:creationId xmlns:a16="http://schemas.microsoft.com/office/drawing/2014/main" id="{C618FDA9-8CCE-67BC-7F25-21C5309E54F7}"/>
              </a:ext>
            </a:extLst>
          </p:cNvPr>
          <p:cNvSpPr txBox="1"/>
          <p:nvPr/>
        </p:nvSpPr>
        <p:spPr>
          <a:xfrm>
            <a:off x="6777782" y="433144"/>
            <a:ext cx="478378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EB8BBC0F-362B-0C3B-39FB-91C06E2BAA96}"/>
              </a:ext>
            </a:extLst>
          </p:cNvPr>
          <p:cNvSpPr txBox="1"/>
          <p:nvPr/>
        </p:nvSpPr>
        <p:spPr>
          <a:xfrm>
            <a:off x="263236" y="1745304"/>
            <a:ext cx="4336473" cy="646331"/>
          </a:xfrm>
          <a:prstGeom prst="rect">
            <a:avLst/>
          </a:prstGeom>
          <a:noFill/>
        </p:spPr>
        <p:txBody>
          <a:bodyPr wrap="square">
            <a:spAutoFit/>
          </a:bodyPr>
          <a:lstStyle/>
          <a:p>
            <a:r>
              <a:rPr kumimoji="0" lang="nl-NL" sz="3600" b="1" i="0" u="none" strike="noStrike" kern="1200" cap="none" spc="0" normalizeH="0" baseline="0" noProof="0" dirty="0">
                <a:ln>
                  <a:noFill/>
                </a:ln>
                <a:solidFill>
                  <a:prstClr val="black"/>
                </a:solidFill>
                <a:effectLst>
                  <a:outerShdw blurRad="60007" dist="310007" dir="7680000" sy="30000" kx="1300200" algn="ctr" rotWithShape="0">
                    <a:prstClr val="white">
                      <a:alpha val="32000"/>
                    </a:prstClr>
                  </a:outerShdw>
                </a:effectLst>
                <a:uLnTx/>
                <a:uFillTx/>
                <a:latin typeface="Calibri" panose="020F0502020204030204"/>
                <a:ea typeface="+mn-ea"/>
                <a:cs typeface="+mn-cs"/>
              </a:rPr>
              <a:t>Stone Coat</a:t>
            </a:r>
            <a:endParaRPr lang="nl-NL" sz="3600" dirty="0"/>
          </a:p>
        </p:txBody>
      </p:sp>
    </p:spTree>
    <p:extLst>
      <p:ext uri="{BB962C8B-B14F-4D97-AF65-F5344CB8AC3E}">
        <p14:creationId xmlns:p14="http://schemas.microsoft.com/office/powerpoint/2010/main" val="116673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7248B968-1E43-629D-F963-DB68DF387F74}"/>
              </a:ext>
            </a:extLst>
          </p:cNvPr>
          <p:cNvPicPr>
            <a:picLocks noChangeAspect="1"/>
          </p:cNvPicPr>
          <p:nvPr/>
        </p:nvPicPr>
        <p:blipFill>
          <a:blip r:embed="rId2"/>
          <a:stretch>
            <a:fillRect/>
          </a:stretch>
        </p:blipFill>
        <p:spPr>
          <a:xfrm>
            <a:off x="201190" y="140642"/>
            <a:ext cx="3856460" cy="1006161"/>
          </a:xfrm>
          <a:prstGeom prst="rect">
            <a:avLst/>
          </a:prstGeom>
        </p:spPr>
      </p:pic>
      <p:sp>
        <p:nvSpPr>
          <p:cNvPr id="3" name="Tekstvak 2">
            <a:extLst>
              <a:ext uri="{FF2B5EF4-FFF2-40B4-BE49-F238E27FC236}">
                <a16:creationId xmlns:a16="http://schemas.microsoft.com/office/drawing/2014/main" id="{58C24018-D8D4-347C-A6A1-7BADEA48DC23}"/>
              </a:ext>
            </a:extLst>
          </p:cNvPr>
          <p:cNvSpPr txBox="1"/>
          <p:nvPr/>
        </p:nvSpPr>
        <p:spPr>
          <a:xfrm>
            <a:off x="186050" y="1425709"/>
            <a:ext cx="3886739" cy="646331"/>
          </a:xfrm>
          <a:prstGeom prst="rect">
            <a:avLst/>
          </a:prstGeom>
          <a:noFill/>
        </p:spPr>
        <p:txBody>
          <a:bodyPr wrap="square">
            <a:spAutoFit/>
          </a:bodyPr>
          <a:lstStyle/>
          <a:p>
            <a:r>
              <a:rPr kumimoji="0" lang="nl-NL" sz="3600" b="1" i="0" u="none" strike="noStrike" kern="1200" cap="none" spc="0" normalizeH="0" baseline="0" noProof="0" dirty="0">
                <a:ln>
                  <a:noFill/>
                </a:ln>
                <a:solidFill>
                  <a:prstClr val="black"/>
                </a:solidFill>
                <a:effectLst>
                  <a:outerShdw blurRad="60007" dist="310007" dir="7680000" sy="30000" kx="1300200" algn="ctr" rotWithShape="0">
                    <a:prstClr val="white">
                      <a:alpha val="32000"/>
                    </a:prstClr>
                  </a:outerShdw>
                </a:effectLst>
                <a:uLnTx/>
                <a:uFillTx/>
                <a:latin typeface="Calibri" panose="020F0502020204030204"/>
                <a:ea typeface="+mn-ea"/>
                <a:cs typeface="+mn-cs"/>
              </a:rPr>
              <a:t>Stone Coat</a:t>
            </a:r>
            <a:endParaRPr lang="nl-NL" sz="3600" dirty="0"/>
          </a:p>
        </p:txBody>
      </p:sp>
      <p:sp>
        <p:nvSpPr>
          <p:cNvPr id="6" name="Tekstvak 5">
            <a:extLst>
              <a:ext uri="{FF2B5EF4-FFF2-40B4-BE49-F238E27FC236}">
                <a16:creationId xmlns:a16="http://schemas.microsoft.com/office/drawing/2014/main" id="{82385284-D04A-C1D4-53ED-8E4384A0F939}"/>
              </a:ext>
            </a:extLst>
          </p:cNvPr>
          <p:cNvSpPr txBox="1"/>
          <p:nvPr/>
        </p:nvSpPr>
        <p:spPr>
          <a:xfrm>
            <a:off x="6605294" y="315806"/>
            <a:ext cx="530629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E0689005-1094-7E91-F8EA-8859492856FF}"/>
              </a:ext>
            </a:extLst>
          </p:cNvPr>
          <p:cNvSpPr txBox="1"/>
          <p:nvPr/>
        </p:nvSpPr>
        <p:spPr>
          <a:xfrm>
            <a:off x="0" y="2072041"/>
            <a:ext cx="11375136" cy="4524315"/>
          </a:xfrm>
          <a:prstGeom prst="rect">
            <a:avLst/>
          </a:prstGeom>
          <a:noFill/>
        </p:spPr>
        <p:txBody>
          <a:bodyPr wrap="square">
            <a:spAutoFit/>
          </a:bodyPr>
          <a:lstStyle/>
          <a:p>
            <a:pPr marR="0" lvl="0" algn="l" defTabSz="457200" rtl="0" eaLnBrk="1" fontAlgn="auto" latinLnBrk="0" hangingPunct="1">
              <a:lnSpc>
                <a:spcPct val="100000"/>
              </a:lnSpc>
              <a:spcBef>
                <a:spcPct val="20000"/>
              </a:spcBef>
              <a:spcAft>
                <a:spcPts val="0"/>
              </a:spcAft>
              <a:buClrTx/>
              <a:buSzTx/>
              <a:tabLst/>
              <a:defRPr/>
            </a:pPr>
            <a:r>
              <a:rPr kumimoji="0" lang="nl-NL" sz="3200" b="0" i="0" u="none" strike="noStrike" kern="1200" cap="none" spc="0" normalizeH="0" baseline="0" noProof="0" dirty="0">
                <a:ln>
                  <a:noFill/>
                </a:ln>
                <a:solidFill>
                  <a:prstClr val="black"/>
                </a:solidFill>
                <a:effectLst/>
                <a:uLnTx/>
                <a:uFillTx/>
                <a:latin typeface="Calibri"/>
                <a:ea typeface="+mn-ea"/>
                <a:cs typeface="+mn-cs"/>
              </a:rPr>
              <a:t>Waarom een gevel impregneren?</a:t>
            </a:r>
            <a:br>
              <a:rPr kumimoji="0" lang="nl-NL" sz="3200" b="0" i="0" u="none" strike="noStrike" kern="1200" cap="none" spc="0" normalizeH="0" baseline="0" noProof="0" dirty="0">
                <a:ln>
                  <a:noFill/>
                </a:ln>
                <a:solidFill>
                  <a:prstClr val="black"/>
                </a:solidFill>
                <a:effectLst/>
                <a:uLnTx/>
                <a:uFillTx/>
                <a:latin typeface="Calibri"/>
                <a:ea typeface="+mn-ea"/>
                <a:cs typeface="+mn-cs"/>
              </a:rPr>
            </a:br>
            <a:endParaRPr kumimoji="0" lang="nl-NL" sz="32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nl-NL" sz="2000" b="0" i="0" u="none" strike="noStrike" kern="1200" cap="none" spc="0" normalizeH="0" baseline="0" noProof="0" dirty="0">
                <a:ln>
                  <a:noFill/>
                </a:ln>
                <a:solidFill>
                  <a:prstClr val="black"/>
                </a:solidFill>
                <a:effectLst/>
                <a:uLnTx/>
                <a:uFillTx/>
                <a:latin typeface="Calibri"/>
                <a:ea typeface="+mn-ea"/>
                <a:cs typeface="+mn-cs"/>
              </a:rPr>
              <a:t>💧 Voorkomt vochtproblemen</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nl-NL" sz="2000" b="0" i="0" u="none" strike="noStrike" kern="1200" cap="none" spc="0" normalizeH="0" baseline="0" noProof="0" dirty="0">
                <a:ln>
                  <a:noFill/>
                </a:ln>
                <a:solidFill>
                  <a:prstClr val="black"/>
                </a:solidFill>
                <a:effectLst/>
                <a:uLnTx/>
                <a:uFillTx/>
                <a:latin typeface="Calibri"/>
                <a:ea typeface="+mn-ea"/>
                <a:cs typeface="+mn-cs"/>
              </a:rPr>
              <a:t>- Waterafstotende muur</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nl-NL" sz="2000" b="0" i="0" u="none" strike="noStrike" kern="1200" cap="none" spc="0" normalizeH="0" baseline="0" noProof="0" dirty="0">
                <a:ln>
                  <a:noFill/>
                </a:ln>
                <a:solidFill>
                  <a:prstClr val="black"/>
                </a:solidFill>
                <a:effectLst/>
                <a:uLnTx/>
                <a:uFillTx/>
                <a:latin typeface="Calibri"/>
                <a:ea typeface="+mn-ea"/>
                <a:cs typeface="+mn-cs"/>
              </a:rPr>
              <a:t>- Geen schimmel, zoutvlekken of vorstschade</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nl-NL" sz="2000" b="0" i="0" u="none" strike="noStrike" kern="1200" cap="none" spc="0" normalizeH="0" baseline="0" noProof="0" dirty="0">
                <a:ln>
                  <a:noFill/>
                </a:ln>
                <a:solidFill>
                  <a:prstClr val="black"/>
                </a:solidFill>
                <a:effectLst/>
                <a:uLnTx/>
                <a:uFillTx/>
                <a:latin typeface="Calibri"/>
                <a:ea typeface="+mn-ea"/>
                <a:cs typeface="+mn-cs"/>
              </a:rPr>
              <a:t>🧼 Blijft langer schoon</a:t>
            </a:r>
            <a:br>
              <a:rPr kumimoji="0" lang="nl-NL" sz="2000" b="0" i="0" u="none" strike="noStrike" kern="1200" cap="none" spc="0" normalizeH="0" baseline="0" noProof="0" dirty="0">
                <a:ln>
                  <a:noFill/>
                </a:ln>
                <a:solidFill>
                  <a:prstClr val="black"/>
                </a:solidFill>
                <a:effectLst/>
                <a:uLnTx/>
                <a:uFillTx/>
                <a:latin typeface="Calibri"/>
                <a:ea typeface="+mn-ea"/>
                <a:cs typeface="+mn-cs"/>
              </a:rPr>
            </a:br>
            <a:r>
              <a:rPr kumimoji="0" lang="nl-NL" sz="2000" b="0" i="0" u="none" strike="noStrike" kern="1200" cap="none" spc="0" normalizeH="0" baseline="0" noProof="0" dirty="0">
                <a:ln>
                  <a:noFill/>
                </a:ln>
                <a:solidFill>
                  <a:prstClr val="black"/>
                </a:solidFill>
                <a:effectLst/>
                <a:uLnTx/>
                <a:uFillTx/>
                <a:latin typeface="Calibri"/>
                <a:ea typeface="+mn-ea"/>
                <a:cs typeface="+mn-cs"/>
              </a:rPr>
              <a:t>- Minder mos en algen</a:t>
            </a:r>
            <a:br>
              <a:rPr kumimoji="0" lang="nl-NL" sz="2000" b="0" i="0" u="none" strike="noStrike" kern="1200" cap="none" spc="0" normalizeH="0" baseline="0" noProof="0" dirty="0">
                <a:ln>
                  <a:noFill/>
                </a:ln>
                <a:solidFill>
                  <a:prstClr val="black"/>
                </a:solidFill>
                <a:effectLst/>
                <a:uLnTx/>
                <a:uFillTx/>
                <a:latin typeface="Calibri"/>
                <a:ea typeface="+mn-ea"/>
                <a:cs typeface="+mn-cs"/>
              </a:rPr>
            </a:br>
            <a:r>
              <a:rPr kumimoji="0" lang="nl-NL" sz="2000" b="0" i="0" u="none" strike="noStrike" kern="1200" cap="none" spc="0" normalizeH="0" baseline="0" noProof="0" dirty="0">
                <a:ln>
                  <a:noFill/>
                </a:ln>
                <a:solidFill>
                  <a:prstClr val="black"/>
                </a:solidFill>
                <a:effectLst/>
                <a:uLnTx/>
                <a:uFillTx/>
                <a:latin typeface="Calibri"/>
                <a:ea typeface="+mn-ea"/>
                <a:cs typeface="+mn-cs"/>
              </a:rPr>
              <a:t>- Minder onderhoud nodig</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nl-NL" sz="2000" b="0" i="0" u="none" strike="noStrike" kern="1200" cap="none" spc="0" normalizeH="0" baseline="0" noProof="0" dirty="0">
                <a:ln>
                  <a:noFill/>
                </a:ln>
                <a:solidFill>
                  <a:prstClr val="black"/>
                </a:solidFill>
                <a:effectLst/>
                <a:uLnTx/>
                <a:uFillTx/>
                <a:latin typeface="Calibri"/>
                <a:ea typeface="+mn-ea"/>
                <a:cs typeface="+mn-cs"/>
              </a:rPr>
              <a:t>🌬️ De muur blijft ademen</a:t>
            </a:r>
            <a:br>
              <a:rPr kumimoji="0" lang="nl-NL" sz="2000" b="0" i="0" u="none" strike="noStrike" kern="1200" cap="none" spc="0" normalizeH="0" baseline="0" noProof="0" dirty="0">
                <a:ln>
                  <a:noFill/>
                </a:ln>
                <a:solidFill>
                  <a:prstClr val="black"/>
                </a:solidFill>
                <a:effectLst/>
                <a:uLnTx/>
                <a:uFillTx/>
                <a:latin typeface="Calibri"/>
                <a:ea typeface="+mn-ea"/>
                <a:cs typeface="+mn-cs"/>
              </a:rPr>
            </a:br>
            <a:r>
              <a:rPr kumimoji="0" lang="nl-NL" sz="2000" b="0" i="0" u="none" strike="noStrike" kern="1200" cap="none" spc="0" normalizeH="0" baseline="0" noProof="0" dirty="0">
                <a:ln>
                  <a:noFill/>
                </a:ln>
                <a:solidFill>
                  <a:prstClr val="black"/>
                </a:solidFill>
                <a:effectLst/>
                <a:uLnTx/>
                <a:uFillTx/>
                <a:latin typeface="Calibri"/>
                <a:ea typeface="+mn-ea"/>
                <a:cs typeface="+mn-cs"/>
              </a:rPr>
              <a:t>- Vocht kan van binnen naar buiten</a:t>
            </a:r>
            <a:br>
              <a:rPr kumimoji="0" lang="nl-NL" sz="2000" b="0" i="0" u="none" strike="noStrike" kern="1200" cap="none" spc="0" normalizeH="0" baseline="0" noProof="0" dirty="0">
                <a:ln>
                  <a:noFill/>
                </a:ln>
                <a:solidFill>
                  <a:prstClr val="black"/>
                </a:solidFill>
                <a:effectLst/>
                <a:uLnTx/>
                <a:uFillTx/>
                <a:latin typeface="Calibri"/>
                <a:ea typeface="+mn-ea"/>
                <a:cs typeface="+mn-cs"/>
              </a:rPr>
            </a:br>
            <a:r>
              <a:rPr kumimoji="0" lang="nl-NL" sz="2000" b="0" i="0" u="none" strike="noStrike" kern="1200" cap="none" spc="0" normalizeH="0" baseline="0" noProof="0" dirty="0">
                <a:ln>
                  <a:noFill/>
                </a:ln>
                <a:solidFill>
                  <a:prstClr val="black"/>
                </a:solidFill>
                <a:effectLst/>
                <a:uLnTx/>
                <a:uFillTx/>
                <a:latin typeface="Calibri"/>
                <a:ea typeface="+mn-ea"/>
                <a:cs typeface="+mn-cs"/>
              </a:rPr>
              <a:t>- Voorkomt condens en muffe lucht</a:t>
            </a:r>
          </a:p>
          <a:p>
            <a:pPr marL="342900" marR="0" lvl="0" indent="-342900" algn="l" defTabSz="457200" rtl="0" eaLnBrk="1" fontAlgn="auto" latinLnBrk="0" hangingPunct="1">
              <a:lnSpc>
                <a:spcPct val="100000"/>
              </a:lnSpc>
              <a:spcBef>
                <a:spcPct val="20000"/>
              </a:spcBef>
              <a:spcAft>
                <a:spcPts val="0"/>
              </a:spcAft>
              <a:buClrTx/>
              <a:buSzTx/>
              <a:buFont typeface="Arial"/>
              <a:buChar char="•"/>
              <a:tabLst/>
              <a:defRPr/>
            </a:pPr>
            <a:r>
              <a:rPr kumimoji="0" lang="nl-NL" sz="2000" b="0" i="0" u="none" strike="noStrike" kern="1200" cap="none" spc="0" normalizeH="0" baseline="0" noProof="0" dirty="0">
                <a:ln>
                  <a:noFill/>
                </a:ln>
                <a:solidFill>
                  <a:prstClr val="black"/>
                </a:solidFill>
                <a:effectLst/>
                <a:uLnTx/>
                <a:uFillTx/>
                <a:latin typeface="Calibri"/>
                <a:ea typeface="+mn-ea"/>
                <a:cs typeface="+mn-cs"/>
              </a:rPr>
              <a:t>♨️ Energiebesparend</a:t>
            </a:r>
            <a:endParaRPr lang="nl-NL" sz="2000" dirty="0"/>
          </a:p>
        </p:txBody>
      </p:sp>
    </p:spTree>
    <p:extLst>
      <p:ext uri="{BB962C8B-B14F-4D97-AF65-F5344CB8AC3E}">
        <p14:creationId xmlns:p14="http://schemas.microsoft.com/office/powerpoint/2010/main" val="1181369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525E9-BF10-9D05-5C85-E855D12A219F}"/>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0B15537A-C9CD-022A-2FF9-EA985AF4603F}"/>
              </a:ext>
            </a:extLst>
          </p:cNvPr>
          <p:cNvPicPr>
            <a:picLocks noChangeAspect="1"/>
          </p:cNvPicPr>
          <p:nvPr/>
        </p:nvPicPr>
        <p:blipFill>
          <a:blip r:embed="rId3"/>
          <a:stretch>
            <a:fillRect/>
          </a:stretch>
        </p:blipFill>
        <p:spPr>
          <a:xfrm>
            <a:off x="263235" y="35387"/>
            <a:ext cx="4904509" cy="1218947"/>
          </a:xfrm>
          <a:prstGeom prst="rect">
            <a:avLst/>
          </a:prstGeom>
        </p:spPr>
      </p:pic>
      <p:sp>
        <p:nvSpPr>
          <p:cNvPr id="6" name="Tekstvak 5">
            <a:extLst>
              <a:ext uri="{FF2B5EF4-FFF2-40B4-BE49-F238E27FC236}">
                <a16:creationId xmlns:a16="http://schemas.microsoft.com/office/drawing/2014/main" id="{C21CCEBC-ACA7-4333-B8D5-DE29D2A0D905}"/>
              </a:ext>
            </a:extLst>
          </p:cNvPr>
          <p:cNvSpPr txBox="1"/>
          <p:nvPr/>
        </p:nvSpPr>
        <p:spPr>
          <a:xfrm>
            <a:off x="153507" y="1496401"/>
            <a:ext cx="3369981"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3600" b="1" i="0" u="none" strike="noStrike" kern="1200" cap="none" spc="0" normalizeH="0" baseline="0" noProof="0" dirty="0">
                <a:ln>
                  <a:noFill/>
                </a:ln>
                <a:solidFill>
                  <a:prstClr val="black"/>
                </a:solidFill>
                <a:effectLst>
                  <a:outerShdw blurRad="60007" dist="310007" dir="7680000" sy="30000" kx="1300200" algn="ctr" rotWithShape="0">
                    <a:prstClr val="white">
                      <a:alpha val="32000"/>
                    </a:prstClr>
                  </a:outerShdw>
                </a:effectLst>
                <a:uLnTx/>
                <a:uFillTx/>
                <a:latin typeface="Calibri" panose="020F0502020204030204"/>
                <a:ea typeface="+mn-ea"/>
                <a:cs typeface="+mn-cs"/>
              </a:rPr>
              <a:t>Stone Coat</a:t>
            </a:r>
            <a:endParaRPr kumimoji="0" lang="nl-NL" sz="3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kstvak 10">
            <a:extLst>
              <a:ext uri="{FF2B5EF4-FFF2-40B4-BE49-F238E27FC236}">
                <a16:creationId xmlns:a16="http://schemas.microsoft.com/office/drawing/2014/main" id="{322B572D-9DEA-9A56-C566-420FC3690592}"/>
              </a:ext>
            </a:extLst>
          </p:cNvPr>
          <p:cNvSpPr txBox="1"/>
          <p:nvPr/>
        </p:nvSpPr>
        <p:spPr>
          <a:xfrm>
            <a:off x="6705600" y="703493"/>
            <a:ext cx="512064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6A372982-6E00-2923-E823-83371A34C109}"/>
              </a:ext>
            </a:extLst>
          </p:cNvPr>
          <p:cNvSpPr txBox="1"/>
          <p:nvPr/>
        </p:nvSpPr>
        <p:spPr>
          <a:xfrm>
            <a:off x="148451" y="2154924"/>
            <a:ext cx="11841273" cy="3170099"/>
          </a:xfrm>
          <a:prstGeom prst="rect">
            <a:avLst/>
          </a:prstGeom>
          <a:noFill/>
        </p:spPr>
        <p:txBody>
          <a:bodyPr wrap="square">
            <a:spAutoFit/>
          </a:bodyPr>
          <a:lstStyle/>
          <a:p>
            <a:r>
              <a:rPr lang="nl-NL" sz="2000" b="1" i="0" u="none" strike="noStrike" baseline="0" dirty="0">
                <a:solidFill>
                  <a:srgbClr val="000000"/>
                </a:solidFill>
                <a:latin typeface="Calibri" panose="020F0502020204030204" pitchFamily="34" charset="0"/>
              </a:rPr>
              <a:t>Verwerkingsadvies:</a:t>
            </a: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De ondergrond moet droog en vrij van vet, olie en stof zijn. Voor het verwijderen van eventuele aanslag en/of vetten raden wij de volgende stappen aan te volgen:</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Reinigingen:</a:t>
            </a: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Cleaner schudden voor gebruik. </a:t>
            </a:r>
          </a:p>
          <a:p>
            <a:r>
              <a:rPr lang="nl-NL" sz="2000" b="0" i="0" u="none" strike="noStrike" baseline="0" dirty="0">
                <a:solidFill>
                  <a:srgbClr val="000000"/>
                </a:solidFill>
                <a:latin typeface="Calibri" panose="020F0502020204030204" pitchFamily="34" charset="0"/>
              </a:rPr>
              <a:t>Aanbrengen door middel van sproeien. </a:t>
            </a:r>
          </a:p>
          <a:p>
            <a:r>
              <a:rPr lang="nl-NL" sz="2000" b="0" i="0" u="none" strike="noStrike" baseline="0" dirty="0">
                <a:solidFill>
                  <a:srgbClr val="000000"/>
                </a:solidFill>
                <a:latin typeface="Calibri" panose="020F0502020204030204" pitchFamily="34" charset="0"/>
              </a:rPr>
              <a:t>Reinigen met de </a:t>
            </a:r>
            <a:r>
              <a:rPr lang="nl-NL" sz="2000" b="0" i="0" u="none" strike="noStrike" baseline="0" dirty="0" err="1">
                <a:solidFill>
                  <a:srgbClr val="000000"/>
                </a:solidFill>
                <a:latin typeface="Calibri" panose="020F0502020204030204" pitchFamily="34" charset="0"/>
              </a:rPr>
              <a:t>nano</a:t>
            </a:r>
            <a:r>
              <a:rPr lang="nl-NL" sz="2000" b="0" i="0" u="none" strike="noStrike" baseline="0" dirty="0">
                <a:solidFill>
                  <a:srgbClr val="000000"/>
                </a:solidFill>
                <a:latin typeface="Calibri" panose="020F0502020204030204" pitchFamily="34" charset="0"/>
              </a:rPr>
              <a:t> microvezeldoek of een zachte doek, spons of borstel. </a:t>
            </a:r>
          </a:p>
          <a:p>
            <a:r>
              <a:rPr lang="nl-NL" sz="2000" b="0" i="0" u="none" strike="noStrike" baseline="0" dirty="0">
                <a:solidFill>
                  <a:srgbClr val="000000"/>
                </a:solidFill>
                <a:latin typeface="Calibri" panose="020F0502020204030204" pitchFamily="34" charset="0"/>
              </a:rPr>
              <a:t>Eventueel naspoelen met water en bij grote oppervlakken met ruitenwisser droogtrekken. </a:t>
            </a:r>
          </a:p>
          <a:p>
            <a:r>
              <a:rPr lang="nl-NL" sz="2000" b="0" i="0" u="none" strike="noStrike" baseline="0" dirty="0">
                <a:solidFill>
                  <a:srgbClr val="000000"/>
                </a:solidFill>
                <a:latin typeface="Calibri" panose="020F0502020204030204" pitchFamily="34" charset="0"/>
              </a:rPr>
              <a:t>(voor extra reinigingsinformatie raadpleeg het productblad “ cleaner.”) </a:t>
            </a:r>
            <a:endParaRPr lang="nl-NL" sz="2000" dirty="0"/>
          </a:p>
        </p:txBody>
      </p:sp>
    </p:spTree>
    <p:extLst>
      <p:ext uri="{BB962C8B-B14F-4D97-AF65-F5344CB8AC3E}">
        <p14:creationId xmlns:p14="http://schemas.microsoft.com/office/powerpoint/2010/main" val="1786484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Afbeelding 1">
            <a:extLst>
              <a:ext uri="{FF2B5EF4-FFF2-40B4-BE49-F238E27FC236}">
                <a16:creationId xmlns:a16="http://schemas.microsoft.com/office/drawing/2014/main" id="{71554276-19E6-5F96-66C6-BA3B65440FE4}"/>
              </a:ext>
            </a:extLst>
          </p:cNvPr>
          <p:cNvPicPr>
            <a:picLocks noChangeAspect="1"/>
          </p:cNvPicPr>
          <p:nvPr/>
        </p:nvPicPr>
        <p:blipFill>
          <a:blip r:embed="rId2"/>
          <a:stretch>
            <a:fillRect/>
          </a:stretch>
        </p:blipFill>
        <p:spPr>
          <a:xfrm>
            <a:off x="201190" y="140642"/>
            <a:ext cx="3856460" cy="1006161"/>
          </a:xfrm>
          <a:prstGeom prst="rect">
            <a:avLst/>
          </a:prstGeom>
        </p:spPr>
      </p:pic>
      <p:sp>
        <p:nvSpPr>
          <p:cNvPr id="4" name="Tekstvak 3">
            <a:extLst>
              <a:ext uri="{FF2B5EF4-FFF2-40B4-BE49-F238E27FC236}">
                <a16:creationId xmlns:a16="http://schemas.microsoft.com/office/drawing/2014/main" id="{C0525A19-0C79-8EBC-2692-C87E17865025}"/>
              </a:ext>
            </a:extLst>
          </p:cNvPr>
          <p:cNvSpPr txBox="1"/>
          <p:nvPr/>
        </p:nvSpPr>
        <p:spPr>
          <a:xfrm>
            <a:off x="6784826" y="472671"/>
            <a:ext cx="493168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kstvak 5">
            <a:extLst>
              <a:ext uri="{FF2B5EF4-FFF2-40B4-BE49-F238E27FC236}">
                <a16:creationId xmlns:a16="http://schemas.microsoft.com/office/drawing/2014/main" id="{CFDAABBF-0102-3709-99C0-F6206180D47E}"/>
              </a:ext>
            </a:extLst>
          </p:cNvPr>
          <p:cNvSpPr txBox="1"/>
          <p:nvPr/>
        </p:nvSpPr>
        <p:spPr>
          <a:xfrm>
            <a:off x="201190" y="1303668"/>
            <a:ext cx="3700250" cy="646331"/>
          </a:xfrm>
          <a:prstGeom prst="rect">
            <a:avLst/>
          </a:prstGeom>
          <a:noFill/>
        </p:spPr>
        <p:txBody>
          <a:bodyPr wrap="square">
            <a:spAutoFit/>
          </a:bodyPr>
          <a:lstStyle/>
          <a:p>
            <a:r>
              <a:rPr kumimoji="0" lang="nl-NL" sz="3600" b="1" i="0" u="none" strike="noStrike" kern="1200" cap="none" spc="0" normalizeH="0" baseline="0" noProof="0" dirty="0">
                <a:ln>
                  <a:noFill/>
                </a:ln>
                <a:solidFill>
                  <a:prstClr val="black"/>
                </a:solidFill>
                <a:effectLst>
                  <a:outerShdw blurRad="60007" dist="310007" dir="7680000" sy="30000" kx="1300200" algn="ctr" rotWithShape="0">
                    <a:prstClr val="white">
                      <a:alpha val="32000"/>
                    </a:prstClr>
                  </a:outerShdw>
                </a:effectLst>
                <a:uLnTx/>
                <a:uFillTx/>
                <a:latin typeface="Calibri" panose="020F0502020204030204"/>
                <a:ea typeface="+mn-ea"/>
                <a:cs typeface="+mn-cs"/>
              </a:rPr>
              <a:t>Stone Coat</a:t>
            </a:r>
            <a:endParaRPr lang="nl-NL" sz="3600" dirty="0"/>
          </a:p>
        </p:txBody>
      </p:sp>
      <p:sp>
        <p:nvSpPr>
          <p:cNvPr id="7" name="Tekstvak 6">
            <a:extLst>
              <a:ext uri="{FF2B5EF4-FFF2-40B4-BE49-F238E27FC236}">
                <a16:creationId xmlns:a16="http://schemas.microsoft.com/office/drawing/2014/main" id="{F91C8E5A-5FC1-D4D8-9C8A-CAF164D7E0B8}"/>
              </a:ext>
            </a:extLst>
          </p:cNvPr>
          <p:cNvSpPr txBox="1"/>
          <p:nvPr/>
        </p:nvSpPr>
        <p:spPr>
          <a:xfrm>
            <a:off x="201190" y="2106864"/>
            <a:ext cx="11637242" cy="4708981"/>
          </a:xfrm>
          <a:prstGeom prst="rect">
            <a:avLst/>
          </a:prstGeom>
          <a:noFill/>
        </p:spPr>
        <p:txBody>
          <a:bodyPr wrap="square">
            <a:spAutoFit/>
          </a:bodyPr>
          <a:lstStyle/>
          <a:p>
            <a:r>
              <a:rPr lang="nl-NL" sz="2000" b="1" i="0" u="none" strike="noStrike" baseline="0" dirty="0">
                <a:solidFill>
                  <a:srgbClr val="000000"/>
                </a:solidFill>
                <a:latin typeface="Calibri" panose="020F0502020204030204" pitchFamily="34" charset="0"/>
              </a:rPr>
              <a:t>Ondergrondconditie</a:t>
            </a:r>
            <a:r>
              <a:rPr lang="nl-NL" sz="2000" b="1" dirty="0">
                <a:solidFill>
                  <a:srgbClr val="000000"/>
                </a:solidFill>
                <a:latin typeface="Calibri" panose="020F0502020204030204" pitchFamily="34" charset="0"/>
              </a:rPr>
              <a:t>:</a:t>
            </a:r>
            <a:br>
              <a:rPr lang="nl-NL" sz="2000" b="1" dirty="0">
                <a:solidFill>
                  <a:srgbClr val="000000"/>
                </a:solidFill>
                <a:latin typeface="Calibri" panose="020F0502020204030204" pitchFamily="34" charset="0"/>
              </a:rPr>
            </a:br>
            <a:br>
              <a:rPr lang="nl-NL" sz="2000" b="1"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Voorwaarde voor een optimale hydrofobe werking is de opname van het product. Deze hangt af van het poriënvolume van de te behandelen ondergrond en het vochtgehalte. De ondergrond dient zo droog mogelijk te zijn. </a:t>
            </a:r>
          </a:p>
          <a:p>
            <a:endParaRPr lang="nl-NL" sz="2000" dirty="0">
              <a:solidFill>
                <a:srgbClr val="000000"/>
              </a:solidFill>
              <a:latin typeface="Calibri" panose="020F0502020204030204" pitchFamily="34" charset="0"/>
            </a:endParaRPr>
          </a:p>
          <a:p>
            <a:r>
              <a:rPr lang="nl-NL" sz="2000" b="1" i="0" u="none" strike="noStrike" baseline="0" dirty="0">
                <a:solidFill>
                  <a:srgbClr val="000000"/>
                </a:solidFill>
                <a:latin typeface="Calibri" panose="020F0502020204030204" pitchFamily="34" charset="0"/>
              </a:rPr>
              <a:t>Aanbrengen:</a:t>
            </a:r>
            <a:br>
              <a:rPr lang="nl-NL" sz="2000" b="1" i="0" u="none" strike="noStrike" baseline="0" dirty="0">
                <a:solidFill>
                  <a:srgbClr val="000000"/>
                </a:solidFill>
                <a:latin typeface="Calibri" panose="020F0502020204030204" pitchFamily="34" charset="0"/>
              </a:rPr>
            </a:b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Met vernevelaar onderaan het te behandelen oppervlak beginnen met </a:t>
            </a:r>
          </a:p>
          <a:p>
            <a:r>
              <a:rPr lang="nl-NL" sz="2000" b="0" i="0" u="none" strike="noStrike" baseline="0" dirty="0">
                <a:solidFill>
                  <a:srgbClr val="000000"/>
                </a:solidFill>
                <a:latin typeface="Calibri" panose="020F0502020204030204" pitchFamily="34" charset="0"/>
              </a:rPr>
              <a:t>sprayen. </a:t>
            </a:r>
          </a:p>
          <a:p>
            <a:r>
              <a:rPr lang="nl-NL" sz="2000" b="0" i="0" u="none" strike="noStrike" baseline="0" dirty="0">
                <a:solidFill>
                  <a:srgbClr val="000000"/>
                </a:solidFill>
                <a:latin typeface="Calibri" panose="020F0502020204030204" pitchFamily="34" charset="0"/>
              </a:rPr>
              <a:t>Overtollig product met roller of kwast verdelen. </a:t>
            </a:r>
          </a:p>
          <a:p>
            <a:r>
              <a:rPr lang="nl-NL" sz="2000" b="0" i="0" u="none" strike="noStrike" baseline="0" dirty="0">
                <a:solidFill>
                  <a:srgbClr val="000000"/>
                </a:solidFill>
                <a:latin typeface="Calibri" panose="020F0502020204030204" pitchFamily="34" charset="0"/>
              </a:rPr>
              <a:t>Van onder naar boven aanbrengen. </a:t>
            </a:r>
          </a:p>
          <a:p>
            <a:r>
              <a:rPr lang="nl-NL" sz="2000" b="0" i="0" u="none" strike="noStrike" baseline="0" dirty="0">
                <a:solidFill>
                  <a:srgbClr val="000000"/>
                </a:solidFill>
                <a:latin typeface="Calibri" panose="020F0502020204030204" pitchFamily="34" charset="0"/>
              </a:rPr>
              <a:t>Controle van een oppervlak, na 3 uur behandelde oppervlak nogmaals volgens bovenstaande procedure behandelen. </a:t>
            </a:r>
          </a:p>
          <a:p>
            <a:r>
              <a:rPr lang="nl-NL" sz="2000" b="0" i="0" u="none" strike="noStrike" baseline="0" dirty="0">
                <a:solidFill>
                  <a:srgbClr val="000000"/>
                </a:solidFill>
                <a:latin typeface="Calibri" panose="020F0502020204030204" pitchFamily="34" charset="0"/>
              </a:rPr>
              <a:t>Wanneer het product niet meer hecht is de applicatie goed uitgevoerd.</a:t>
            </a:r>
            <a:r>
              <a:rPr lang="nl-NL" sz="1800" b="0" i="0" u="none" strike="noStrike" baseline="0" dirty="0">
                <a:solidFill>
                  <a:srgbClr val="000000"/>
                </a:solidFill>
                <a:latin typeface="Calibri" panose="020F0502020204030204" pitchFamily="34" charset="0"/>
              </a:rPr>
              <a:t> </a:t>
            </a:r>
            <a:endParaRPr lang="nl-NL" sz="2000" dirty="0"/>
          </a:p>
        </p:txBody>
      </p:sp>
    </p:spTree>
    <p:extLst>
      <p:ext uri="{BB962C8B-B14F-4D97-AF65-F5344CB8AC3E}">
        <p14:creationId xmlns:p14="http://schemas.microsoft.com/office/powerpoint/2010/main" val="4271237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5AE10-BB1C-1922-0E2C-79C89C93E73D}"/>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5DAF9976-93C6-97CF-6484-06188BF6602F}"/>
              </a:ext>
            </a:extLst>
          </p:cNvPr>
          <p:cNvPicPr>
            <a:picLocks noChangeAspect="1"/>
          </p:cNvPicPr>
          <p:nvPr/>
        </p:nvPicPr>
        <p:blipFill>
          <a:blip r:embed="rId2"/>
          <a:stretch>
            <a:fillRect/>
          </a:stretch>
        </p:blipFill>
        <p:spPr>
          <a:xfrm>
            <a:off x="231469" y="16796"/>
            <a:ext cx="3856460" cy="1006161"/>
          </a:xfrm>
          <a:prstGeom prst="rect">
            <a:avLst/>
          </a:prstGeom>
        </p:spPr>
      </p:pic>
      <p:sp>
        <p:nvSpPr>
          <p:cNvPr id="3" name="Tekstvak 2">
            <a:extLst>
              <a:ext uri="{FF2B5EF4-FFF2-40B4-BE49-F238E27FC236}">
                <a16:creationId xmlns:a16="http://schemas.microsoft.com/office/drawing/2014/main" id="{7C934D89-B5CC-99CB-7B23-9C89EC5F49AC}"/>
              </a:ext>
            </a:extLst>
          </p:cNvPr>
          <p:cNvSpPr txBox="1"/>
          <p:nvPr/>
        </p:nvSpPr>
        <p:spPr>
          <a:xfrm>
            <a:off x="201190" y="1100536"/>
            <a:ext cx="3886739" cy="646331"/>
          </a:xfrm>
          <a:prstGeom prst="rect">
            <a:avLst/>
          </a:prstGeom>
          <a:noFill/>
        </p:spPr>
        <p:txBody>
          <a:bodyPr wrap="square">
            <a:spAutoFit/>
          </a:bodyPr>
          <a:lstStyle/>
          <a:p>
            <a:r>
              <a:rPr kumimoji="0" lang="nl-NL" sz="3600" b="1" i="0" u="none" strike="noStrike" kern="1200" cap="none" spc="0" normalizeH="0" baseline="0" noProof="0" dirty="0">
                <a:ln>
                  <a:noFill/>
                </a:ln>
                <a:solidFill>
                  <a:prstClr val="black"/>
                </a:solidFill>
                <a:effectLst>
                  <a:outerShdw blurRad="60007" dist="310007" dir="7680000" sy="30000" kx="1300200" algn="ctr" rotWithShape="0">
                    <a:prstClr val="white">
                      <a:alpha val="32000"/>
                    </a:prstClr>
                  </a:outerShdw>
                </a:effectLst>
                <a:uLnTx/>
                <a:uFillTx/>
                <a:latin typeface="Calibri" panose="020F0502020204030204"/>
                <a:ea typeface="+mn-ea"/>
                <a:cs typeface="+mn-cs"/>
              </a:rPr>
              <a:t>Stone Coat</a:t>
            </a:r>
            <a:endParaRPr lang="nl-NL" sz="3600" dirty="0"/>
          </a:p>
        </p:txBody>
      </p:sp>
      <p:sp>
        <p:nvSpPr>
          <p:cNvPr id="6" name="Tekstvak 5">
            <a:extLst>
              <a:ext uri="{FF2B5EF4-FFF2-40B4-BE49-F238E27FC236}">
                <a16:creationId xmlns:a16="http://schemas.microsoft.com/office/drawing/2014/main" id="{A552789F-CFBB-E621-F8B5-41FA8E79AC19}"/>
              </a:ext>
            </a:extLst>
          </p:cNvPr>
          <p:cNvSpPr txBox="1"/>
          <p:nvPr/>
        </p:nvSpPr>
        <p:spPr>
          <a:xfrm>
            <a:off x="6605294" y="315806"/>
            <a:ext cx="530629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kstvak 4">
            <a:extLst>
              <a:ext uri="{FF2B5EF4-FFF2-40B4-BE49-F238E27FC236}">
                <a16:creationId xmlns:a16="http://schemas.microsoft.com/office/drawing/2014/main" id="{AC4C0E07-CFC5-585F-2B70-1C2F63D1369C}"/>
              </a:ext>
            </a:extLst>
          </p:cNvPr>
          <p:cNvSpPr txBox="1"/>
          <p:nvPr/>
        </p:nvSpPr>
        <p:spPr>
          <a:xfrm>
            <a:off x="201190" y="1641566"/>
            <a:ext cx="11710394" cy="4708981"/>
          </a:xfrm>
          <a:prstGeom prst="rect">
            <a:avLst/>
          </a:prstGeom>
          <a:noFill/>
        </p:spPr>
        <p:txBody>
          <a:bodyPr wrap="square">
            <a:spAutoFit/>
          </a:bodyPr>
          <a:lstStyle/>
          <a:p>
            <a:r>
              <a:rPr lang="nl-NL" sz="2000" b="1" i="0" u="none" strike="noStrike" baseline="0" dirty="0">
                <a:solidFill>
                  <a:srgbClr val="000000"/>
                </a:solidFill>
                <a:latin typeface="Calibri" panose="020F0502020204030204" pitchFamily="34" charset="0"/>
              </a:rPr>
              <a:t>Kleur en glans</a:t>
            </a:r>
            <a:r>
              <a:rPr lang="nl-NL" sz="2000" b="1" dirty="0">
                <a:solidFill>
                  <a:srgbClr val="000000"/>
                </a:solidFill>
                <a:latin typeface="Calibri" panose="020F0502020204030204" pitchFamily="34" charset="0"/>
              </a:rPr>
              <a:t>:</a:t>
            </a:r>
            <a:r>
              <a:rPr lang="nl-NL" sz="2000" b="1" i="0" u="none" strike="noStrike" baseline="0" dirty="0">
                <a:solidFill>
                  <a:srgbClr val="000000"/>
                </a:solidFill>
                <a:latin typeface="Calibri" panose="020F0502020204030204" pitchFamily="34" charset="0"/>
              </a:rPr>
              <a:t> </a:t>
            </a:r>
            <a:r>
              <a:rPr lang="nl-NL" sz="2000" b="1" dirty="0">
                <a:solidFill>
                  <a:srgbClr val="000000"/>
                </a:solidFill>
                <a:latin typeface="Calibri" panose="020F0502020204030204" pitchFamily="34" charset="0"/>
              </a:rPr>
              <a:t> </a:t>
            </a:r>
            <a:r>
              <a:rPr lang="nl-NL" sz="2000" b="0" i="0" u="none" strike="noStrike" baseline="0" dirty="0">
                <a:solidFill>
                  <a:srgbClr val="000000"/>
                </a:solidFill>
                <a:latin typeface="Calibri" panose="020F0502020204030204" pitchFamily="34" charset="0"/>
              </a:rPr>
              <a:t>Kleurloos. Droogt kleurloos op (geen dekking). Onzichtbaar.</a:t>
            </a:r>
            <a:br>
              <a:rPr lang="nl-NL" sz="2000" b="0" i="0" u="none" strike="noStrike" baseline="0" dirty="0">
                <a:solidFill>
                  <a:srgbClr val="000000"/>
                </a:solidFill>
                <a:latin typeface="Calibri" panose="020F0502020204030204" pitchFamily="34" charset="0"/>
              </a:rPr>
            </a:br>
            <a:br>
              <a:rPr lang="nl-NL" sz="2000" b="0" i="0" u="none" strike="noStrike" baseline="0" dirty="0">
                <a:solidFill>
                  <a:srgbClr val="000000"/>
                </a:solidFill>
                <a:latin typeface="Calibri" panose="020F0502020204030204" pitchFamily="34" charset="0"/>
              </a:rPr>
            </a:br>
            <a:r>
              <a:rPr lang="nl-NL" sz="2000" b="1" i="0" u="none" strike="noStrike" baseline="0" dirty="0">
                <a:solidFill>
                  <a:srgbClr val="000000"/>
                </a:solidFill>
                <a:latin typeface="Calibri" panose="020F0502020204030204" pitchFamily="34" charset="0"/>
              </a:rPr>
              <a:t>PH waarde:        </a:t>
            </a:r>
            <a:r>
              <a:rPr lang="nl-NL" sz="2000" b="0" i="0" u="none" strike="noStrike" baseline="0" dirty="0">
                <a:solidFill>
                  <a:srgbClr val="000000"/>
                </a:solidFill>
                <a:latin typeface="Calibri" panose="020F0502020204030204" pitchFamily="34" charset="0"/>
              </a:rPr>
              <a:t>4 (20°C)</a:t>
            </a:r>
            <a:br>
              <a:rPr lang="nl-NL" sz="2000" b="0" i="0" u="none" strike="noStrike" baseline="0" dirty="0">
                <a:solidFill>
                  <a:srgbClr val="000000"/>
                </a:solidFill>
                <a:latin typeface="Calibri" panose="020F0502020204030204" pitchFamily="34" charset="0"/>
              </a:rPr>
            </a:br>
            <a:br>
              <a:rPr lang="nl-NL" sz="2000" b="0" i="0" u="none" strike="noStrike" baseline="0" dirty="0">
                <a:solidFill>
                  <a:srgbClr val="000000"/>
                </a:solidFill>
                <a:latin typeface="Calibri" panose="020F0502020204030204" pitchFamily="34" charset="0"/>
              </a:rPr>
            </a:br>
            <a:r>
              <a:rPr lang="nl-NL" sz="2000" b="1" i="0" u="none" strike="noStrike" baseline="0" dirty="0">
                <a:solidFill>
                  <a:srgbClr val="000000"/>
                </a:solidFill>
                <a:latin typeface="Calibri" panose="020F0502020204030204" pitchFamily="34" charset="0"/>
              </a:rPr>
              <a:t>Voedselveiligheid: </a:t>
            </a:r>
            <a:r>
              <a:rPr lang="nl-NL" sz="2000" b="0" i="0" u="none" strike="noStrike" baseline="0" dirty="0">
                <a:solidFill>
                  <a:srgbClr val="000000"/>
                </a:solidFill>
                <a:latin typeface="Calibri" panose="020F0502020204030204" pitchFamily="34" charset="0"/>
              </a:rPr>
              <a:t>Volgens EC 1935/2004</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Verbruik:</a:t>
            </a: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Theoretisch rendement op een gladde ondergrond ca. 25-30 m² p/</a:t>
            </a:r>
            <a:r>
              <a:rPr lang="nl-NL" sz="2000" b="0" i="0" u="none" strike="noStrike" baseline="0" dirty="0" err="1">
                <a:solidFill>
                  <a:srgbClr val="000000"/>
                </a:solidFill>
                <a:latin typeface="Calibri" panose="020F0502020204030204" pitchFamily="34" charset="0"/>
              </a:rPr>
              <a:t>ltr</a:t>
            </a:r>
            <a:r>
              <a:rPr lang="nl-NL" sz="2000" b="0" i="0" u="none" strike="noStrike" baseline="0" dirty="0">
                <a:solidFill>
                  <a:srgbClr val="000000"/>
                </a:solidFill>
                <a:latin typeface="Calibri" panose="020F0502020204030204" pitchFamily="34" charset="0"/>
              </a:rPr>
              <a:t> (1 laag) Het aangegeven verbruik is een richtwaarde. Afhankelijk van de aard van de ondergrond en de verwerking kan deze afwijken. Exacte verbruiken kunnen uitsluitend per project d.m.v. proefvlakken bepaald worden. </a:t>
            </a:r>
            <a:br>
              <a:rPr lang="nl-NL" sz="2000" b="0" i="0" u="none" strike="noStrike" baseline="0" dirty="0">
                <a:solidFill>
                  <a:srgbClr val="000000"/>
                </a:solidFill>
                <a:latin typeface="Calibri" panose="020F0502020204030204" pitchFamily="34" charset="0"/>
              </a:rPr>
            </a:br>
            <a:endParaRPr lang="nl-NL" sz="2000" b="0" i="0" u="none" strike="noStrike" baseline="0" dirty="0">
              <a:solidFill>
                <a:srgbClr val="000000"/>
              </a:solidFill>
              <a:latin typeface="Calibri" panose="020F0502020204030204" pitchFamily="34" charset="0"/>
            </a:endParaRPr>
          </a:p>
          <a:p>
            <a:r>
              <a:rPr lang="nl-NL" sz="2000" b="1" i="0" u="none" strike="noStrike" baseline="0" dirty="0">
                <a:solidFill>
                  <a:srgbClr val="000000"/>
                </a:solidFill>
                <a:latin typeface="Calibri" panose="020F0502020204030204" pitchFamily="34" charset="0"/>
              </a:rPr>
              <a:t>Maatregelen ter beheersing van blootstelling:</a:t>
            </a:r>
            <a:br>
              <a:rPr lang="nl-NL" sz="2000" b="1"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Zorg voor een geschikte ventilatie in de verwerkingsruimte.</a:t>
            </a:r>
            <a:br>
              <a:rPr lang="nl-NL" sz="2000" b="0" i="0" u="none" strike="noStrike" baseline="0" dirty="0">
                <a:solidFill>
                  <a:srgbClr val="000000"/>
                </a:solidFill>
                <a:latin typeface="Calibri" panose="020F0502020204030204" pitchFamily="34" charset="0"/>
              </a:rPr>
            </a:br>
            <a:r>
              <a:rPr lang="nl-NL" sz="2000" b="0" i="0" u="none" strike="noStrike" baseline="0" dirty="0">
                <a:solidFill>
                  <a:srgbClr val="000000"/>
                </a:solidFill>
                <a:latin typeface="Calibri" panose="020F0502020204030204" pitchFamily="34" charset="0"/>
              </a:rPr>
              <a:t> </a:t>
            </a:r>
          </a:p>
          <a:p>
            <a:r>
              <a:rPr lang="nl-NL" sz="2000" b="1" i="0" u="none" strike="noStrike" baseline="0" dirty="0">
                <a:solidFill>
                  <a:srgbClr val="000000"/>
                </a:solidFill>
                <a:latin typeface="Calibri" panose="020F0502020204030204" pitchFamily="34" charset="0"/>
              </a:rPr>
              <a:t>Persoonlijke beschermingsuitrusting: </a:t>
            </a:r>
            <a:r>
              <a:rPr lang="nl-NL" sz="2000" b="0" i="0" u="none" strike="noStrike" baseline="0" dirty="0">
                <a:solidFill>
                  <a:srgbClr val="000000"/>
                </a:solidFill>
                <a:latin typeface="Calibri" panose="020F0502020204030204" pitchFamily="34" charset="0"/>
              </a:rPr>
              <a:t>Handschoenen. Veiligheidsbril. </a:t>
            </a:r>
            <a:endParaRPr lang="nl-NL" sz="2000" dirty="0"/>
          </a:p>
        </p:txBody>
      </p:sp>
      <p:grpSp>
        <p:nvGrpSpPr>
          <p:cNvPr id="2" name="Group 5655">
            <a:extLst>
              <a:ext uri="{FF2B5EF4-FFF2-40B4-BE49-F238E27FC236}">
                <a16:creationId xmlns:a16="http://schemas.microsoft.com/office/drawing/2014/main" id="{985940CF-3AFE-12EC-A23D-F0911BF3FCB4}"/>
              </a:ext>
            </a:extLst>
          </p:cNvPr>
          <p:cNvGrpSpPr/>
          <p:nvPr/>
        </p:nvGrpSpPr>
        <p:grpSpPr>
          <a:xfrm>
            <a:off x="8488415" y="5753297"/>
            <a:ext cx="2388453" cy="607880"/>
            <a:chOff x="0" y="0"/>
            <a:chExt cx="2266947" cy="662305"/>
          </a:xfrm>
        </p:grpSpPr>
        <p:pic>
          <p:nvPicPr>
            <p:cNvPr id="7" name="Picture 1065">
              <a:extLst>
                <a:ext uri="{FF2B5EF4-FFF2-40B4-BE49-F238E27FC236}">
                  <a16:creationId xmlns:a16="http://schemas.microsoft.com/office/drawing/2014/main" id="{B18D9D55-9367-85EE-3BCD-C59CD1414D8E}"/>
                </a:ext>
              </a:extLst>
            </p:cNvPr>
            <p:cNvPicPr/>
            <p:nvPr/>
          </p:nvPicPr>
          <p:blipFill>
            <a:blip r:embed="rId3"/>
            <a:stretch>
              <a:fillRect/>
            </a:stretch>
          </p:blipFill>
          <p:spPr>
            <a:xfrm>
              <a:off x="0" y="0"/>
              <a:ext cx="662937" cy="662305"/>
            </a:xfrm>
            <a:prstGeom prst="rect">
              <a:avLst/>
            </a:prstGeom>
          </p:spPr>
        </p:pic>
        <p:pic>
          <p:nvPicPr>
            <p:cNvPr id="8" name="Picture 1067">
              <a:extLst>
                <a:ext uri="{FF2B5EF4-FFF2-40B4-BE49-F238E27FC236}">
                  <a16:creationId xmlns:a16="http://schemas.microsoft.com/office/drawing/2014/main" id="{49F3AA30-2DF0-B6BF-5A2E-85AD30240FDC}"/>
                </a:ext>
              </a:extLst>
            </p:cNvPr>
            <p:cNvPicPr/>
            <p:nvPr/>
          </p:nvPicPr>
          <p:blipFill>
            <a:blip r:embed="rId4"/>
            <a:stretch>
              <a:fillRect/>
            </a:stretch>
          </p:blipFill>
          <p:spPr>
            <a:xfrm>
              <a:off x="815343" y="0"/>
              <a:ext cx="662937" cy="662305"/>
            </a:xfrm>
            <a:prstGeom prst="rect">
              <a:avLst/>
            </a:prstGeom>
          </p:spPr>
        </p:pic>
        <p:pic>
          <p:nvPicPr>
            <p:cNvPr id="9" name="Picture 1069">
              <a:extLst>
                <a:ext uri="{FF2B5EF4-FFF2-40B4-BE49-F238E27FC236}">
                  <a16:creationId xmlns:a16="http://schemas.microsoft.com/office/drawing/2014/main" id="{948FF121-3DE0-2E08-1E35-7812142736EA}"/>
                </a:ext>
              </a:extLst>
            </p:cNvPr>
            <p:cNvPicPr/>
            <p:nvPr/>
          </p:nvPicPr>
          <p:blipFill>
            <a:blip r:embed="rId5"/>
            <a:stretch>
              <a:fillRect/>
            </a:stretch>
          </p:blipFill>
          <p:spPr>
            <a:xfrm>
              <a:off x="1604010" y="0"/>
              <a:ext cx="662937" cy="662305"/>
            </a:xfrm>
            <a:prstGeom prst="rect">
              <a:avLst/>
            </a:prstGeom>
          </p:spPr>
        </p:pic>
      </p:grpSp>
    </p:spTree>
    <p:extLst>
      <p:ext uri="{BB962C8B-B14F-4D97-AF65-F5344CB8AC3E}">
        <p14:creationId xmlns:p14="http://schemas.microsoft.com/office/powerpoint/2010/main" val="329703538"/>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11575</TotalTime>
  <Words>1195</Words>
  <Application>Microsoft Office PowerPoint</Application>
  <PresentationFormat>Breedbeeld</PresentationFormat>
  <Paragraphs>118</Paragraphs>
  <Slides>11</Slides>
  <Notes>3</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11</vt:i4>
      </vt:variant>
    </vt:vector>
  </HeadingPairs>
  <TitlesOfParts>
    <vt:vector size="16" baseType="lpstr">
      <vt:lpstr>Arial</vt:lpstr>
      <vt:lpstr>Calibri</vt:lpstr>
      <vt:lpstr>Calibri Light</vt:lpstr>
      <vt:lpstr>Wingdings</vt:lpstr>
      <vt:lpstr>Kantoorthema</vt:lpstr>
      <vt:lpstr>Product informatie </vt:lpstr>
      <vt:lpstr>PowerPoint-presentatie</vt:lpstr>
      <vt:lpstr>PowerPoint-presentatie</vt:lpstr>
      <vt:lpstr>Stone Coat </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Biekman</dc:creator>
  <cp:lastModifiedBy>Patricia Biekman</cp:lastModifiedBy>
  <cp:revision>37</cp:revision>
  <dcterms:created xsi:type="dcterms:W3CDTF">2025-04-01T11:38:36Z</dcterms:created>
  <dcterms:modified xsi:type="dcterms:W3CDTF">2025-06-02T17:15:54Z</dcterms:modified>
</cp:coreProperties>
</file>