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45" d="100"/>
          <a:sy n="45" d="100"/>
        </p:scale>
        <p:origin x="6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BF2BF2-3A6D-6E67-E6CF-79411EC2DB7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5CC3577A-F450-4EE2-436F-16A4433C8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89C8DCC-0194-BE4A-1144-5690952439AC}"/>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02B77B0E-2E3E-7CEE-9980-A36D5B8440C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C9DDEEA-70DB-B356-B1CF-9AE36B11A4DB}"/>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129929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DD27F0-C323-7AC0-F6C2-525C1C05435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6B50846-B063-20B7-089B-AB2899AC1C1A}"/>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C64D0A6-2A2B-F789-51C7-F290DC2B2E2A}"/>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1CC6F250-46D9-B40D-693B-11E90C561C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D1A5257-071B-2DD7-D361-D78E65AFA296}"/>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1584030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FD9330B-DDB7-E771-51B6-C4B61D13A540}"/>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AB9CD15-4696-40AA-B4D5-9194D7436BB3}"/>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D7A53AB-A92B-B676-94A7-22C75796C881}"/>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37580933-99A4-F4D9-208E-52F644A5D12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19E68F5-2714-9293-EFB7-4B29339F4C03}"/>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738122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9C412E-B06E-285C-C8D0-B72A841F110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69E321A-7A91-B254-8D42-605A44AB792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3EB3387-8E20-CB98-4B4F-A1C9433E32EC}"/>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5BA40F46-2A29-0E82-26FE-558DA6465FE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518508F-94EA-6727-0576-67BD0A828BD7}"/>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3992295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9A2716-97FC-E809-3225-282FD1172C1B}"/>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AF355A0-AF56-EC08-9DE7-5FB5C98E8A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3432E64-AFCE-ACE2-CAC8-7C6369F626E1}"/>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403A5B19-7A67-62BA-535E-DB52F576625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90B0388-8213-D454-6734-FE3A810E425A}"/>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1265689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4D6D83-A81D-D213-0D9E-32477433B10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B660B5B-A5C8-C2A5-87EA-A80CF1C0415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7A38CD6-4D8B-CFE8-ADAC-33272BFC99F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25D8955-202B-1146-B16B-FC9E13B3F275}"/>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6" name="Tijdelijke aanduiding voor voettekst 5">
            <a:extLst>
              <a:ext uri="{FF2B5EF4-FFF2-40B4-BE49-F238E27FC236}">
                <a16:creationId xmlns:a16="http://schemas.microsoft.com/office/drawing/2014/main" id="{0E90F704-2495-FAB1-B4EA-08FD9BDFD94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95286B4-9B1B-5AE8-32B2-D0AB44E648E1}"/>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1105854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95E57-55A8-E061-D5B2-701944DEA69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FB709FB-E927-922E-D646-B4E4B471B0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EBDF3DD-77EA-64CD-5E55-6A119B2B1DB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F5B7817-497E-2C7E-E6F7-D72ADFF6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18B4FC2-921E-61A9-2222-B60599DC9BA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F349743-CAFC-F36F-4714-35D8BE8C5BD4}"/>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8" name="Tijdelijke aanduiding voor voettekst 7">
            <a:extLst>
              <a:ext uri="{FF2B5EF4-FFF2-40B4-BE49-F238E27FC236}">
                <a16:creationId xmlns:a16="http://schemas.microsoft.com/office/drawing/2014/main" id="{7C054546-DF55-802D-A46A-B39E525CA1CD}"/>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DC9ED72-0FD7-1609-A667-8D689F1F41A1}"/>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2754456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DC8298-2EC7-F1BA-0170-85A37C0CFA1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822BCCA-3304-F499-5409-85CE56CF6E79}"/>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4" name="Tijdelijke aanduiding voor voettekst 3">
            <a:extLst>
              <a:ext uri="{FF2B5EF4-FFF2-40B4-BE49-F238E27FC236}">
                <a16:creationId xmlns:a16="http://schemas.microsoft.com/office/drawing/2014/main" id="{B474A104-5690-2E16-73FB-320073D3403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5098D981-334B-5D3C-6E3F-42BD5926D023}"/>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534896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1ABF797-11BC-D2FC-F925-2EFD3834E2BF}"/>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3" name="Tijdelijke aanduiding voor voettekst 2">
            <a:extLst>
              <a:ext uri="{FF2B5EF4-FFF2-40B4-BE49-F238E27FC236}">
                <a16:creationId xmlns:a16="http://schemas.microsoft.com/office/drawing/2014/main" id="{BFCCE2C6-A033-893F-226C-44650462D26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F7F40F6E-967D-B818-EEA9-887C60A43F7C}"/>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322984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31833-67CC-6C37-26D3-1F2037AD0F5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C7CD723-FECD-6497-E777-F4A66B3723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644C5A7-582A-7CDC-F546-882E0C809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71B964D-F5E2-6641-4D26-4FCA3CF9A59A}"/>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6" name="Tijdelijke aanduiding voor voettekst 5">
            <a:extLst>
              <a:ext uri="{FF2B5EF4-FFF2-40B4-BE49-F238E27FC236}">
                <a16:creationId xmlns:a16="http://schemas.microsoft.com/office/drawing/2014/main" id="{AE2B5D20-39B1-C03F-04A5-B8AB84DF30D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C7CED5D-9644-E2DA-28E5-52D02F4B8665}"/>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860631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31BEDC-B58D-16C2-0CB7-FB33F76BCC9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7337105-E2B5-7756-89CC-6E744DA9C2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73A20CA6-B154-DBF8-0A80-C8B6F3E4F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83EF2A0-E823-2948-9AF7-A7EC41CA5A8B}"/>
              </a:ext>
            </a:extLst>
          </p:cNvPr>
          <p:cNvSpPr>
            <a:spLocks noGrp="1"/>
          </p:cNvSpPr>
          <p:nvPr>
            <p:ph type="dt" sz="half" idx="10"/>
          </p:nvPr>
        </p:nvSpPr>
        <p:spPr/>
        <p:txBody>
          <a:bodyPr/>
          <a:lstStyle/>
          <a:p>
            <a:fld id="{E418828A-3316-46D2-824E-336CB1E4B334}" type="datetimeFigureOut">
              <a:rPr lang="nl-NL" smtClean="0"/>
              <a:t>26-6-2025</a:t>
            </a:fld>
            <a:endParaRPr lang="nl-NL"/>
          </a:p>
        </p:txBody>
      </p:sp>
      <p:sp>
        <p:nvSpPr>
          <p:cNvPr id="6" name="Tijdelijke aanduiding voor voettekst 5">
            <a:extLst>
              <a:ext uri="{FF2B5EF4-FFF2-40B4-BE49-F238E27FC236}">
                <a16:creationId xmlns:a16="http://schemas.microsoft.com/office/drawing/2014/main" id="{9B8BB4AF-356A-337F-019C-6F17E6FCBA0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91314AD-3477-5A2C-1490-13E85AA67C58}"/>
              </a:ext>
            </a:extLst>
          </p:cNvPr>
          <p:cNvSpPr>
            <a:spLocks noGrp="1"/>
          </p:cNvSpPr>
          <p:nvPr>
            <p:ph type="sldNum" sz="quarter" idx="12"/>
          </p:nvPr>
        </p:nvSpPr>
        <p:spPr/>
        <p:txBody>
          <a:bodyPr/>
          <a:lstStyle/>
          <a:p>
            <a:fld id="{1D15AF61-70AD-496C-8F3A-BE8B0AFEDCCF}" type="slidenum">
              <a:rPr lang="nl-NL" smtClean="0"/>
              <a:t>‹nr.›</a:t>
            </a:fld>
            <a:endParaRPr lang="nl-NL"/>
          </a:p>
        </p:txBody>
      </p:sp>
    </p:spTree>
    <p:extLst>
      <p:ext uri="{BB962C8B-B14F-4D97-AF65-F5344CB8AC3E}">
        <p14:creationId xmlns:p14="http://schemas.microsoft.com/office/powerpoint/2010/main" val="3176539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C9D6D6E-77EA-0536-52D7-CF2305BBB9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611B69F-D01A-E376-6543-47D4E6474D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E61D07C-822D-D36E-C6E5-C471E57C34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8828A-3316-46D2-824E-336CB1E4B334}" type="datetimeFigureOut">
              <a:rPr lang="nl-NL" smtClean="0"/>
              <a:t>26-6-2025</a:t>
            </a:fld>
            <a:endParaRPr lang="nl-NL"/>
          </a:p>
        </p:txBody>
      </p:sp>
      <p:sp>
        <p:nvSpPr>
          <p:cNvPr id="5" name="Tijdelijke aanduiding voor voettekst 4">
            <a:extLst>
              <a:ext uri="{FF2B5EF4-FFF2-40B4-BE49-F238E27FC236}">
                <a16:creationId xmlns:a16="http://schemas.microsoft.com/office/drawing/2014/main" id="{3B908755-74B7-C119-5898-E75B81C3DC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7E139BF-7257-94D2-C216-8B716B412B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5AF61-70AD-496C-8F3A-BE8B0AFEDCCF}" type="slidenum">
              <a:rPr lang="nl-NL" smtClean="0"/>
              <a:t>‹nr.›</a:t>
            </a:fld>
            <a:endParaRPr lang="nl-NL"/>
          </a:p>
        </p:txBody>
      </p:sp>
    </p:spTree>
    <p:extLst>
      <p:ext uri="{BB962C8B-B14F-4D97-AF65-F5344CB8AC3E}">
        <p14:creationId xmlns:p14="http://schemas.microsoft.com/office/powerpoint/2010/main" val="1381899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2941B216-3F77-50DA-1F42-4FBFCE9711B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7E58A16-CFDA-5A5D-A381-3689A46AC83B}"/>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A471016C-8EE5-4F1F-FAE5-CEA0C11EFA6C}"/>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12" name="Tekstvak 11">
            <a:extLst>
              <a:ext uri="{FF2B5EF4-FFF2-40B4-BE49-F238E27FC236}">
                <a16:creationId xmlns:a16="http://schemas.microsoft.com/office/drawing/2014/main" id="{97D886CE-3B55-3ED6-742A-A628EAAC5D4F}"/>
              </a:ext>
            </a:extLst>
          </p:cNvPr>
          <p:cNvSpPr txBox="1"/>
          <p:nvPr/>
        </p:nvSpPr>
        <p:spPr>
          <a:xfrm>
            <a:off x="243840" y="2454902"/>
            <a:ext cx="10875264" cy="4401205"/>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Omschrijving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Oxi Remover is een zeer doeltreffende oplossing voor het verwijderen van 			roest. De Oxi Remover van Patty Coatings is een milieuvriendelijk (mag 			verdund worden 	weggespoeld worden op riool – en oppervlaktewater.</a:t>
            </a:r>
            <a:br>
              <a:rPr lang="nl-NL" sz="2000"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Gebruiksdoel:		</a:t>
            </a:r>
            <a:r>
              <a:rPr lang="nl-NL" sz="2000" kern="100" dirty="0">
                <a:solidFill>
                  <a:srgbClr val="000000"/>
                </a:solidFill>
                <a:latin typeface="Calibri" panose="020F0502020204030204" pitchFamily="34" charset="0"/>
                <a:ea typeface="Calibri" panose="020F0502020204030204" pitchFamily="34" charset="0"/>
              </a:rPr>
              <a:t>Oxi Remover wordt </a:t>
            </a:r>
            <a:r>
              <a:rPr lang="nl-NL" sz="2000" kern="100" dirty="0" err="1">
                <a:solidFill>
                  <a:srgbClr val="000000"/>
                </a:solidFill>
                <a:latin typeface="Calibri" panose="020F0502020204030204" pitchFamily="34" charset="0"/>
                <a:ea typeface="Calibri" panose="020F0502020204030204" pitchFamily="34" charset="0"/>
              </a:rPr>
              <a:t>veela</a:t>
            </a:r>
            <a:r>
              <a:rPr lang="nl-NL" sz="2000" kern="100" dirty="0">
                <a:solidFill>
                  <a:srgbClr val="000000"/>
                </a:solidFill>
                <a:latin typeface="Calibri" panose="020F0502020204030204" pitchFamily="34" charset="0"/>
                <a:ea typeface="Calibri" panose="020F0502020204030204" pitchFamily="34" charset="0"/>
              </a:rPr>
              <a:t> geadviseerd bij het vernietigen van zware roest 			tot in de kern. Voor het verwijderen van oppervlakte roest, vliegroest en 			roeststrepen. Het verwijderd ook kalkaanslag.</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Toepassingen:		</a:t>
            </a:r>
            <a:r>
              <a:rPr lang="nl-NL" sz="2000" kern="100" dirty="0">
                <a:solidFill>
                  <a:srgbClr val="000000"/>
                </a:solidFill>
                <a:latin typeface="Calibri" panose="020F0502020204030204" pitchFamily="34" charset="0"/>
                <a:ea typeface="Calibri" panose="020F0502020204030204" pitchFamily="34" charset="0"/>
              </a:rPr>
              <a:t>RVS, staal, ijzer, koper, chroom</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Polyester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Hout</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Coating en Lak</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Aluminium (mits goed nagespoeld)</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Galvanisch staal (mits goed nagespoeld</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97339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A557E-C52E-FE9F-06DE-1D941CD933C1}"/>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197FC1D-7C48-DE27-B61D-7603EBB3A018}"/>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E47BD323-8257-9296-4F1E-8861684F6D7D}"/>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B56FC5E8-655E-C654-91F3-C32A9E447B70}"/>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3" name="Tekstvak 2">
            <a:extLst>
              <a:ext uri="{FF2B5EF4-FFF2-40B4-BE49-F238E27FC236}">
                <a16:creationId xmlns:a16="http://schemas.microsoft.com/office/drawing/2014/main" id="{708D8B96-5C07-3227-947F-D14057416EB4}"/>
              </a:ext>
            </a:extLst>
          </p:cNvPr>
          <p:cNvSpPr txBox="1"/>
          <p:nvPr/>
        </p:nvSpPr>
        <p:spPr>
          <a:xfrm>
            <a:off x="260497" y="2590432"/>
            <a:ext cx="11663279" cy="4062651"/>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Voornaamste kernmerken:	</a:t>
            </a:r>
            <a:r>
              <a:rPr lang="nl-NL" sz="2000" kern="100" dirty="0">
                <a:solidFill>
                  <a:srgbClr val="000000"/>
                </a:solidFill>
                <a:latin typeface="Calibri" panose="020F0502020204030204" pitchFamily="34" charset="0"/>
                <a:ea typeface="Calibri" panose="020F0502020204030204" pitchFamily="34" charset="0"/>
              </a:rPr>
              <a:t>Doeltreffend in het verwijderen van roest en kalkaanslag</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Verwerkingsadvies:		</a:t>
            </a:r>
            <a:r>
              <a:rPr lang="nl-NL" sz="2000" kern="100" dirty="0">
                <a:solidFill>
                  <a:srgbClr val="000000"/>
                </a:solidFill>
                <a:latin typeface="Calibri" panose="020F0502020204030204" pitchFamily="34" charset="0"/>
                <a:ea typeface="Calibri" panose="020F0502020204030204" pitchFamily="34" charset="0"/>
              </a:rPr>
              <a:t>Voor het optimale resultaat dient u de volgende stappen te volgen: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Verwijder eerst olie, vet, loszittend verf en losse roestdelen.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Voorafgaand moet het oppervlak ontdaan worden van los vuil en zand.</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Het te behandelen oppervlak moet droog zijn.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Aanbrengen door middel van een kwast op de roest, vernevelen.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Vloeibaar als water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Droogtijd 24 uur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Het oppervlak is na 24 uur drogen geschikt om geconserveerd te worden 				met een coating 1 of 2 component.</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Reinigen met een </a:t>
            </a:r>
            <a:r>
              <a:rPr lang="nl-NL" sz="2000" kern="100" dirty="0" err="1">
                <a:solidFill>
                  <a:srgbClr val="000000"/>
                </a:solidFill>
                <a:latin typeface="Calibri" panose="020F0502020204030204" pitchFamily="34" charset="0"/>
                <a:ea typeface="Calibri" panose="020F0502020204030204" pitchFamily="34" charset="0"/>
              </a:rPr>
              <a:t>nano</a:t>
            </a:r>
            <a:r>
              <a:rPr lang="nl-NL" sz="2000" kern="100" dirty="0">
                <a:solidFill>
                  <a:srgbClr val="000000"/>
                </a:solidFill>
                <a:latin typeface="Calibri" panose="020F0502020204030204" pitchFamily="34" charset="0"/>
                <a:ea typeface="Calibri" panose="020F0502020204030204" pitchFamily="34" charset="0"/>
              </a:rPr>
              <a:t> microvezeldoek of zachte doek of spons.</a:t>
            </a:r>
          </a:p>
          <a:p>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4924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C9BE1-B63F-1F48-F0E0-17493216C23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FF7EF93-945B-6CB7-439F-D2346DBBDB34}"/>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5814D944-80A9-872D-A27B-84C3D79021C3}"/>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D641139F-C6BC-6E21-614A-D7D481442684}"/>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3" name="Tekstvak 2">
            <a:extLst>
              <a:ext uri="{FF2B5EF4-FFF2-40B4-BE49-F238E27FC236}">
                <a16:creationId xmlns:a16="http://schemas.microsoft.com/office/drawing/2014/main" id="{6A4B9179-0750-D79D-5114-CB4556837BBE}"/>
              </a:ext>
            </a:extLst>
          </p:cNvPr>
          <p:cNvSpPr txBox="1"/>
          <p:nvPr/>
        </p:nvSpPr>
        <p:spPr>
          <a:xfrm>
            <a:off x="195072" y="2564630"/>
            <a:ext cx="11545824" cy="3170099"/>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Verwijderen van Roestslijpsel:		</a:t>
            </a:r>
            <a:r>
              <a:rPr lang="nl-NL" sz="2000" kern="100" dirty="0">
                <a:solidFill>
                  <a:srgbClr val="000000"/>
                </a:solidFill>
                <a:latin typeface="Calibri" panose="020F0502020204030204" pitchFamily="34" charset="0"/>
                <a:ea typeface="Calibri" panose="020F0502020204030204" pitchFamily="34" charset="0"/>
              </a:rPr>
              <a:t>Oxi Remover aanbrengen op het met roest geïnfecteerde 						oppervlak. Zodra de vliegroest en roestvlekken opgelost zijn, het 					oppervlak naspoelen met water. Het oppervlak is daarna 						geschikt voor conservering van coatings.</a:t>
            </a:r>
            <a:br>
              <a:rPr lang="nl-NL" sz="2000"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Verwijderen van Roest en Aanslag:		</a:t>
            </a:r>
            <a:r>
              <a:rPr lang="nl-NL" sz="2000" kern="100" dirty="0">
                <a:solidFill>
                  <a:srgbClr val="000000"/>
                </a:solidFill>
                <a:latin typeface="Calibri" panose="020F0502020204030204" pitchFamily="34" charset="0"/>
                <a:ea typeface="Calibri" panose="020F0502020204030204" pitchFamily="34" charset="0"/>
              </a:rPr>
              <a:t>Oxi Remover aanbrengen op RVS, koper, Chroom, polyester 						(gecoat). De vloeistof NIET laten indrogen op de onderlaag. 						(schoonmaken) Nadat de roest en aanslag verdwenen is het 						oppervlak afspoelen met water en het afnemen met een 						vochtige doek.</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45907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C02BD-0514-B405-E9A6-FA33F8D5EEEB}"/>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230E2177-C825-DB05-DD42-577B394C467A}"/>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5EAD3EC0-E923-E851-B706-EA886A9F3DDD}"/>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20C04882-8B96-C85B-6D67-FEDF99CD650F}"/>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3" name="Tekstvak 2">
            <a:extLst>
              <a:ext uri="{FF2B5EF4-FFF2-40B4-BE49-F238E27FC236}">
                <a16:creationId xmlns:a16="http://schemas.microsoft.com/office/drawing/2014/main" id="{710ABAF7-022F-0583-426B-638BE67B411C}"/>
              </a:ext>
            </a:extLst>
          </p:cNvPr>
          <p:cNvSpPr txBox="1"/>
          <p:nvPr/>
        </p:nvSpPr>
        <p:spPr>
          <a:xfrm>
            <a:off x="231648" y="2479286"/>
            <a:ext cx="11777472" cy="4093428"/>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Verwijderen van kalkaanslag:		</a:t>
            </a:r>
            <a:r>
              <a:rPr lang="nl-NL" sz="2000" kern="100" dirty="0">
                <a:solidFill>
                  <a:srgbClr val="000000"/>
                </a:solidFill>
                <a:latin typeface="Calibri" panose="020F0502020204030204" pitchFamily="34" charset="0"/>
                <a:ea typeface="Calibri" panose="020F0502020204030204" pitchFamily="34" charset="0"/>
              </a:rPr>
              <a:t>Oxi Remover  een paar minuten laten inwerken. De vloeistof 						</a:t>
            </a:r>
            <a:r>
              <a:rPr lang="nl-NL" sz="2000" kern="100" dirty="0">
                <a:solidFill>
                  <a:srgbClr val="FF0000"/>
                </a:solidFill>
                <a:latin typeface="Calibri" panose="020F0502020204030204" pitchFamily="34" charset="0"/>
                <a:ea typeface="Calibri" panose="020F0502020204030204" pitchFamily="34" charset="0"/>
              </a:rPr>
              <a:t>MAG NIET </a:t>
            </a:r>
            <a:r>
              <a:rPr lang="nl-NL" sz="2000" kern="100" dirty="0">
                <a:solidFill>
                  <a:srgbClr val="000000"/>
                </a:solidFill>
                <a:latin typeface="Calibri" panose="020F0502020204030204" pitchFamily="34" charset="0"/>
                <a:ea typeface="Calibri" panose="020F0502020204030204" pitchFamily="34" charset="0"/>
              </a:rPr>
              <a:t>indrogen. Daarna het oppervlak afnemen met een 						vochtige doek of naspoelen met water. </a:t>
            </a:r>
            <a:br>
              <a:rPr lang="nl-NL" sz="2000" b="1"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Belangrijk:				</a:t>
            </a:r>
            <a:r>
              <a:rPr lang="nl-NL" sz="2000" kern="100" dirty="0">
                <a:solidFill>
                  <a:srgbClr val="000000"/>
                </a:solidFill>
                <a:latin typeface="Calibri" panose="020F0502020204030204" pitchFamily="34" charset="0"/>
                <a:ea typeface="Calibri" panose="020F0502020204030204" pitchFamily="34" charset="0"/>
              </a:rPr>
              <a:t>Contact vermijden met aluminium, droog beton, </a:t>
            </a:r>
            <a:r>
              <a:rPr lang="nl-NL" sz="2000" kern="100" dirty="0" err="1">
                <a:solidFill>
                  <a:srgbClr val="000000"/>
                </a:solidFill>
                <a:latin typeface="Calibri" panose="020F0502020204030204" pitchFamily="34" charset="0"/>
                <a:ea typeface="Calibri" panose="020F0502020204030204" pitchFamily="34" charset="0"/>
              </a:rPr>
              <a:t>antifouling</a:t>
            </a:r>
            <a:r>
              <a:rPr lang="nl-NL" sz="2000" kern="100" dirty="0">
                <a:solidFill>
                  <a:srgbClr val="000000"/>
                </a:solidFill>
                <a:latin typeface="Calibri" panose="020F0502020204030204" pitchFamily="34" charset="0"/>
                <a:ea typeface="Calibri" panose="020F0502020204030204" pitchFamily="34" charset="0"/>
              </a:rPr>
              <a:t>, 						marmer oppervlaktes en plastic.</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Er kan kleuring ontstaan.</a:t>
            </a:r>
            <a:br>
              <a:rPr lang="nl-NL" sz="2000"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Kleur:					</a:t>
            </a:r>
            <a:r>
              <a:rPr lang="nl-NL" sz="2000" kern="100" dirty="0">
                <a:solidFill>
                  <a:srgbClr val="000000"/>
                </a:solidFill>
                <a:latin typeface="Calibri" panose="020F0502020204030204" pitchFamily="34" charset="0"/>
                <a:ea typeface="Calibri" panose="020F0502020204030204" pitchFamily="34" charset="0"/>
              </a:rPr>
              <a:t>Transparant</a:t>
            </a:r>
            <a:br>
              <a:rPr lang="nl-NL" sz="2000" b="1"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Verpakking:				</a:t>
            </a:r>
            <a:r>
              <a:rPr lang="nl-NL" sz="2000" kern="100" dirty="0">
                <a:solidFill>
                  <a:srgbClr val="000000"/>
                </a:solidFill>
                <a:latin typeface="Calibri" panose="020F0502020204030204" pitchFamily="34" charset="0"/>
                <a:ea typeface="Calibri" panose="020F0502020204030204" pitchFamily="34" charset="0"/>
              </a:rPr>
              <a:t>Flessen van 250ml en 1 LITER, jerrycans van 5 en 10 liter.</a:t>
            </a:r>
            <a:br>
              <a:rPr lang="nl-NL" sz="2000" kern="100" dirty="0">
                <a:solidFill>
                  <a:srgbClr val="000000"/>
                </a:solidFill>
                <a:latin typeface="Calibri" panose="020F0502020204030204" pitchFamily="34" charset="0"/>
                <a:ea typeface="Calibri" panose="020F0502020204030204" pitchFamily="34" charset="0"/>
              </a:rPr>
            </a:br>
            <a:br>
              <a:rPr lang="nl-NL" sz="2000" b="1"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PH warde:				</a:t>
            </a:r>
            <a:r>
              <a:rPr lang="nl-NL" sz="2000" kern="100" dirty="0">
                <a:solidFill>
                  <a:srgbClr val="000000"/>
                </a:solidFill>
                <a:latin typeface="Calibri" panose="020F0502020204030204" pitchFamily="34" charset="0"/>
                <a:ea typeface="Calibri" panose="020F0502020204030204" pitchFamily="34" charset="0"/>
              </a:rPr>
              <a:t>12,5 (20°C)</a:t>
            </a:r>
            <a:r>
              <a:rPr lang="nl-NL" sz="2000" b="1" kern="100" dirty="0">
                <a:solidFill>
                  <a:srgbClr val="000000"/>
                </a:solidFill>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170039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F5F54-E487-0457-37B3-6A847DBB295E}"/>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E7F8EAB0-B0DF-79B0-E2D0-28702DBF90C8}"/>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3A5BC7A-9BC2-3387-122A-C0EA5DFC08EB}"/>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29B0B29F-3E36-3CA8-4D39-6701AEF82975}"/>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3" name="Tekstvak 2">
            <a:extLst>
              <a:ext uri="{FF2B5EF4-FFF2-40B4-BE49-F238E27FC236}">
                <a16:creationId xmlns:a16="http://schemas.microsoft.com/office/drawing/2014/main" id="{B7B462CC-00BB-B329-7822-FB6BC1340A7E}"/>
              </a:ext>
            </a:extLst>
          </p:cNvPr>
          <p:cNvSpPr txBox="1"/>
          <p:nvPr/>
        </p:nvSpPr>
        <p:spPr>
          <a:xfrm>
            <a:off x="168916" y="2353391"/>
            <a:ext cx="11608556" cy="4008020"/>
          </a:xfrm>
          <a:prstGeom prst="rect">
            <a:avLst/>
          </a:prstGeom>
          <a:noFill/>
        </p:spPr>
        <p:txBody>
          <a:bodyPr wrap="square">
            <a:spAutoFit/>
          </a:bodyPr>
          <a:lstStyle/>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dirty="0">
                <a:solidFill>
                  <a:srgbClr val="000000"/>
                </a:solidFill>
                <a:effectLst/>
                <a:latin typeface="Calibri" panose="020F0502020204030204" pitchFamily="34" charset="0"/>
                <a:ea typeface="Calibri" panose="020F0502020204030204" pitchFamily="34" charset="0"/>
              </a:rPr>
              <a:t>Zorg voor een geschikte ventilatie in de 								verwerkingsruimte</a:t>
            </a: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7000"/>
              </a:lnSpc>
              <a:spcAft>
                <a:spcPts val="800"/>
              </a:spcAft>
            </a:pPr>
            <a:r>
              <a:rPr lang="nl-NL" sz="2000" kern="100" dirty="0">
                <a:solidFill>
                  <a:srgbClr val="000000"/>
                </a:solidFill>
                <a:effectLst/>
                <a:latin typeface="Calibri" panose="020F0502020204030204" pitchFamily="34" charset="0"/>
                <a:ea typeface="Calibri" panose="020F0502020204030204" pitchFamily="34" charset="0"/>
              </a:rPr>
              <a:t>						</a:t>
            </a:r>
          </a:p>
          <a:p>
            <a:pPr>
              <a:lnSpc>
                <a:spcPct val="107000"/>
              </a:lnSpc>
              <a:spcAft>
                <a:spcPts val="800"/>
              </a:spcAft>
            </a:pPr>
            <a:endParaRPr lang="nl-NL" sz="2000" b="1"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lager direct contact.</a:t>
            </a:r>
            <a:r>
              <a:rPr lang="nl-NL" sz="1600" kern="100" dirty="0">
                <a:solidFill>
                  <a:srgbClr val="000000"/>
                </a:solidFill>
                <a:effectLst/>
                <a:latin typeface="Calibri" panose="020F0502020204030204" pitchFamily="34" charset="0"/>
                <a:ea typeface="Calibri" panose="020F0502020204030204" pitchFamily="34" charset="0"/>
              </a:rPr>
              <a:t>	</a:t>
            </a:r>
            <a:endParaRPr lang="nl-NL" sz="1400" b="1" kern="100" dirty="0">
              <a:solidFill>
                <a:srgbClr val="000000"/>
              </a:solidFill>
              <a:effectLst/>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E66358F4-5825-B51C-C02A-7E02B974A71D}"/>
              </a:ext>
            </a:extLst>
          </p:cNvPr>
          <p:cNvPicPr>
            <a:picLocks noChangeAspect="1"/>
          </p:cNvPicPr>
          <p:nvPr/>
        </p:nvPicPr>
        <p:blipFill>
          <a:blip r:embed="rId3"/>
          <a:stretch>
            <a:fillRect/>
          </a:stretch>
        </p:blipFill>
        <p:spPr>
          <a:xfrm>
            <a:off x="7004163" y="3712424"/>
            <a:ext cx="3255546" cy="920576"/>
          </a:xfrm>
          <a:prstGeom prst="rect">
            <a:avLst/>
          </a:prstGeom>
        </p:spPr>
      </p:pic>
    </p:spTree>
    <p:extLst>
      <p:ext uri="{BB962C8B-B14F-4D97-AF65-F5344CB8AC3E}">
        <p14:creationId xmlns:p14="http://schemas.microsoft.com/office/powerpoint/2010/main" val="3861346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F20A5-6E6B-FA0A-D406-F18177AC13AE}"/>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154C581A-9E8A-5966-8C0E-97EB4363DCB4}"/>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F4EB947-5278-9E63-FB66-E594EB6E6ED7}"/>
              </a:ext>
            </a:extLst>
          </p:cNvPr>
          <p:cNvSpPr txBox="1"/>
          <p:nvPr/>
        </p:nvSpPr>
        <p:spPr>
          <a:xfrm>
            <a:off x="6864096" y="85856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35F79B36-38B7-0DF4-A83F-66299A361C3E}"/>
              </a:ext>
            </a:extLst>
          </p:cNvPr>
          <p:cNvSpPr txBox="1"/>
          <p:nvPr/>
        </p:nvSpPr>
        <p:spPr>
          <a:xfrm>
            <a:off x="231648" y="1785895"/>
            <a:ext cx="2889504"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Oxi Remover</a:t>
            </a:r>
          </a:p>
        </p:txBody>
      </p:sp>
      <p:sp>
        <p:nvSpPr>
          <p:cNvPr id="3" name="Tekstvak 2">
            <a:extLst>
              <a:ext uri="{FF2B5EF4-FFF2-40B4-BE49-F238E27FC236}">
                <a16:creationId xmlns:a16="http://schemas.microsoft.com/office/drawing/2014/main" id="{F8B11BC5-762C-4ED6-C459-D7430740C556}"/>
              </a:ext>
            </a:extLst>
          </p:cNvPr>
          <p:cNvSpPr txBox="1"/>
          <p:nvPr/>
        </p:nvSpPr>
        <p:spPr>
          <a:xfrm>
            <a:off x="207264" y="2357312"/>
            <a:ext cx="11436096" cy="4461478"/>
          </a:xfrm>
          <a:prstGeom prst="rect">
            <a:avLst/>
          </a:prstGeom>
          <a:noFill/>
        </p:spPr>
        <p:txBody>
          <a:bodyPr wrap="square">
            <a:spAutoFit/>
          </a:bodyPr>
          <a:lstStyle/>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Bescherming handen:</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Aanbeveling: beschermingsindex 6, overeenkomstig&gt;480 minuten 				permeatie volgens EN 374): bv nitrilrubber (&gt;=0,4mm)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(&gt;0,7mm) en anderen.</a:t>
            </a: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EN166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lichaam:	</a:t>
            </a:r>
            <a:r>
              <a:rPr lang="nl-NL" sz="2000" kern="100" dirty="0">
                <a:solidFill>
                  <a:srgbClr val="000000"/>
                </a:solidFill>
                <a:effectLst/>
                <a:latin typeface="Calibri" panose="020F0502020204030204" pitchFamily="34" charset="0"/>
                <a:ea typeface="Calibri" panose="020F0502020204030204" pitchFamily="34" charset="0"/>
              </a:rPr>
              <a:t>Draag geschikte beschermende kleding.</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luchtwegen:			</a:t>
            </a:r>
            <a:r>
              <a:rPr lang="nl-NL" sz="2000" kern="100" dirty="0">
                <a:solidFill>
                  <a:srgbClr val="000000"/>
                </a:solidFill>
                <a:effectLst/>
                <a:latin typeface="Calibri" panose="020F0502020204030204" pitchFamily="34" charset="0"/>
                <a:ea typeface="Calibri" panose="020F0502020204030204" pitchFamily="34" charset="0"/>
              </a:rPr>
              <a:t>Normaal gesproken is geen persoonlijke 							 	ademhalingsbescherming vereist. In geval van het risico op 						overmatige vorming van stof een geschikt masker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			Niet eten en drinken of roken tijdens het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p>
        </p:txBody>
      </p:sp>
    </p:spTree>
    <p:extLst>
      <p:ext uri="{BB962C8B-B14F-4D97-AF65-F5344CB8AC3E}">
        <p14:creationId xmlns:p14="http://schemas.microsoft.com/office/powerpoint/2010/main" val="6949066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864</Words>
  <Application>Microsoft Office PowerPoint</Application>
  <PresentationFormat>Breedbeeld</PresentationFormat>
  <Paragraphs>22</Paragraphs>
  <Slides>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5</cp:revision>
  <dcterms:created xsi:type="dcterms:W3CDTF">2025-06-06T10:25:59Z</dcterms:created>
  <dcterms:modified xsi:type="dcterms:W3CDTF">2025-06-25T22:34:50Z</dcterms:modified>
</cp:coreProperties>
</file>