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58" r:id="rId5"/>
    <p:sldId id="259"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60"/>
  </p:normalViewPr>
  <p:slideViewPr>
    <p:cSldViewPr snapToGrid="0">
      <p:cViewPr varScale="1">
        <p:scale>
          <a:sx n="79" d="100"/>
          <a:sy n="79"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8BD48D-C1F0-04FC-D67E-D8B8CD43AC8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9FD25E6A-5068-3FDE-7079-474B4967EB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B5C6C93-0551-C2A4-3C24-A7D34D5E36C1}"/>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E92DF62F-ED2C-BE9E-D089-1327A4E8AC7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152FEFC-ABB9-4025-A508-FC47E5736BDC}"/>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3440202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8EA5F3-934D-E89B-C6A7-A7D857B7B745}"/>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1C67DDE-C4DF-0AC7-D890-AF29440EEEF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95A1902-6CCB-7653-1045-3CD7C67682C2}"/>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63EEA817-8F79-DD2F-14C3-F704A46D6C9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9E3F689-0888-7CBA-AFDF-E4E4B3A6036E}"/>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481027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7A020DD-170F-A51B-8C81-BEA8BEDAAE6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6C9581D4-4DEA-9DC8-FD57-1BBB42D42746}"/>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A8B1ADF-3BD9-B3A2-9BAE-F9773B50FCA1}"/>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35DB3203-0030-9CA4-E6D4-94DF42676E4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4FD19B8-AF4D-939A-92FA-5D906E6EA6C5}"/>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1160263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CAA9BC-0DFB-1FE7-4CFB-1EB77CFCC98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F5E5F7C-8626-D1E5-CF7F-42AE3E8EF173}"/>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B5791C8-1160-A1AD-2378-DD2BA5C946C0}"/>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61225C9B-CFE6-C057-9776-CE8C638A85C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1126632-DC75-D249-CCD5-7C6923BC6FD7}"/>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4168930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7E7895-DA94-555B-832C-C9D68A3738E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59597B0-E30E-85F1-D218-B58811777E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7D877364-A72F-A123-C3A2-F58073EEF7A1}"/>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2FABD893-AB27-C2EA-F7EE-0498AAC93FE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CCBD2A3-E2DE-D8E8-04FB-053828013104}"/>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3440126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93B08B-2FDC-9F06-D3EA-B44323B963D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0E6AE27-CC66-E59B-AC5B-2F2FE30ADD4F}"/>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B5DA8903-6E92-64F2-BAF0-668333144BCB}"/>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C09BAB53-B09C-7C25-E525-3DACC9B64496}"/>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2CED0FA6-FC98-36F5-A05C-F0507210E26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A11DE64-AE9E-899C-9FCB-3D15EB8F1BF3}"/>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671065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44F978-892E-13D0-72D0-BA60D1D096B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F73C679D-2C85-9AA0-140A-97B07365C8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6BF3E6D-2C1B-C488-E855-8090466A64C2}"/>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AF456F1B-897E-4CE4-7B24-176C0814F6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60C2FE8D-323C-49A7-05EE-42A41A4E28D3}"/>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01850DCD-15B4-9DBA-C37F-E2DF394A2227}"/>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8" name="Tijdelijke aanduiding voor voettekst 7">
            <a:extLst>
              <a:ext uri="{FF2B5EF4-FFF2-40B4-BE49-F238E27FC236}">
                <a16:creationId xmlns:a16="http://schemas.microsoft.com/office/drawing/2014/main" id="{31F1B9BB-85B7-C37F-4290-E08E2B67D518}"/>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531BF1E1-3150-647E-CDAB-B47D24038F12}"/>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1048944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98681B-B0CE-94E2-57C3-37B7649CA45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F3A66E4-E1F1-8134-F988-2325C8E2B034}"/>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4" name="Tijdelijke aanduiding voor voettekst 3">
            <a:extLst>
              <a:ext uri="{FF2B5EF4-FFF2-40B4-BE49-F238E27FC236}">
                <a16:creationId xmlns:a16="http://schemas.microsoft.com/office/drawing/2014/main" id="{C84D756C-38F3-42C0-CE49-4177E5CB42FD}"/>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A570A141-4637-FCF3-9E46-A7BB0C2FD32B}"/>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3579358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56BAFE8F-EB36-5567-C0D2-E40C90DB49CA}"/>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3" name="Tijdelijke aanduiding voor voettekst 2">
            <a:extLst>
              <a:ext uri="{FF2B5EF4-FFF2-40B4-BE49-F238E27FC236}">
                <a16:creationId xmlns:a16="http://schemas.microsoft.com/office/drawing/2014/main" id="{929E584C-1DEA-570A-C571-29967BB2FD56}"/>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55A163E1-F096-EC0A-33B7-EE410AE4D5B4}"/>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1910442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E3FDD2-8BA0-19A1-6A2C-5EC013CF14C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9C6549F-D05F-FD7C-74E9-B4D9A87B09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900D99D-5799-6726-999E-D92A887880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D2917DA-0298-3346-9D83-5A1EE94E9CA3}"/>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544CA983-35C5-3BB5-9A66-B97D745909C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A10DF1B-2E01-7E40-7FA3-9843B281F8BF}"/>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4257822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C53731-45BE-8C3E-1317-2C9F98162BF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113D46E4-D985-E763-2898-65A78056FE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6935945D-D531-79F0-DF11-1000223CCA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D89DED0-6DD9-169D-90E0-7D8232871D47}"/>
              </a:ext>
            </a:extLst>
          </p:cNvPr>
          <p:cNvSpPr>
            <a:spLocks noGrp="1"/>
          </p:cNvSpPr>
          <p:nvPr>
            <p:ph type="dt" sz="half" idx="10"/>
          </p:nvPr>
        </p:nvSpPr>
        <p:spPr/>
        <p:txBody>
          <a:bodyPr/>
          <a:lstStyle/>
          <a:p>
            <a:fld id="{719F46E6-BC51-44D0-82F3-044ED0B13D59}"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D63AC995-60F7-59CB-2EEC-2462CBF1E7B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08FB996-EF93-47BD-64C5-A670BA09D083}"/>
              </a:ext>
            </a:extLst>
          </p:cNvPr>
          <p:cNvSpPr>
            <a:spLocks noGrp="1"/>
          </p:cNvSpPr>
          <p:nvPr>
            <p:ph type="sldNum" sz="quarter" idx="12"/>
          </p:nvPr>
        </p:nvSpPr>
        <p:spPr/>
        <p:txBody>
          <a:bodyPr/>
          <a:lstStyle/>
          <a:p>
            <a:fld id="{20424211-7D00-44DA-8966-F79ADAE944EC}" type="slidenum">
              <a:rPr lang="nl-NL" smtClean="0"/>
              <a:t>‹nr.›</a:t>
            </a:fld>
            <a:endParaRPr lang="nl-NL"/>
          </a:p>
        </p:txBody>
      </p:sp>
    </p:spTree>
    <p:extLst>
      <p:ext uri="{BB962C8B-B14F-4D97-AF65-F5344CB8AC3E}">
        <p14:creationId xmlns:p14="http://schemas.microsoft.com/office/powerpoint/2010/main" val="1495116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CFAA5F-6BD7-2408-32FD-2DF8DB588A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DFFA8659-9D68-E061-438B-2C7247A9F4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DDF8842-E38B-08A9-1DBC-79A3774F4D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9F46E6-BC51-44D0-82F3-044ED0B13D59}"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6B6CDEAD-61E8-99E5-ACD4-B236AB540F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16BCEADE-54BE-21A8-67D0-E8C8725A71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424211-7D00-44DA-8966-F79ADAE944EC}" type="slidenum">
              <a:rPr lang="nl-NL" smtClean="0"/>
              <a:t>‹nr.›</a:t>
            </a:fld>
            <a:endParaRPr lang="nl-NL"/>
          </a:p>
        </p:txBody>
      </p:sp>
    </p:spTree>
    <p:extLst>
      <p:ext uri="{BB962C8B-B14F-4D97-AF65-F5344CB8AC3E}">
        <p14:creationId xmlns:p14="http://schemas.microsoft.com/office/powerpoint/2010/main" val="2788374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745B178D-958C-B053-1305-A991E0162C7F}"/>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4144B90A-000A-42B3-D11D-A59B4D25581A}"/>
              </a:ext>
            </a:extLst>
          </p:cNvPr>
          <p:cNvSpPr txBox="1"/>
          <p:nvPr/>
        </p:nvSpPr>
        <p:spPr>
          <a:xfrm>
            <a:off x="6754368" y="870758"/>
            <a:ext cx="498652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0D008289-C58D-4A7C-28C3-1A2D92DDC5DF}"/>
              </a:ext>
            </a:extLst>
          </p:cNvPr>
          <p:cNvSpPr txBox="1"/>
          <p:nvPr/>
        </p:nvSpPr>
        <p:spPr>
          <a:xfrm>
            <a:off x="219456" y="1773703"/>
            <a:ext cx="246278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Textiel Coat</a:t>
            </a:r>
          </a:p>
        </p:txBody>
      </p:sp>
      <p:sp>
        <p:nvSpPr>
          <p:cNvPr id="12" name="Tekstvak 11">
            <a:extLst>
              <a:ext uri="{FF2B5EF4-FFF2-40B4-BE49-F238E27FC236}">
                <a16:creationId xmlns:a16="http://schemas.microsoft.com/office/drawing/2014/main" id="{B575300F-4C78-0BBC-B3DC-5037D68B83CC}"/>
              </a:ext>
            </a:extLst>
          </p:cNvPr>
          <p:cNvSpPr txBox="1"/>
          <p:nvPr/>
        </p:nvSpPr>
        <p:spPr>
          <a:xfrm>
            <a:off x="304800" y="2467094"/>
            <a:ext cx="11338560" cy="4308872"/>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Omschrijving</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Textiel Coat is  een coating op basis van chemische nanotechnologie. 					Textiel Coat geeft een bescherming laag tegen water en vuil. 						Vochtigheid en vuil krijgen nauwelijks de kans meer om in de 						ondergrond te dringen, waardoor het materiaal langer zijn 						functionaliteit behoudt.</a:t>
            </a:r>
            <a:br>
              <a:rPr lang="nl-NL" sz="2000" kern="100" dirty="0">
                <a:solidFill>
                  <a:srgbClr val="000000"/>
                </a:solidFill>
                <a:latin typeface="Calibri" panose="020F0502020204030204" pitchFamily="34" charset="0"/>
                <a:ea typeface="Calibri" panose="020F0502020204030204" pitchFamily="34" charset="0"/>
              </a:rPr>
            </a:br>
            <a:br>
              <a:rPr lang="nl-NL" sz="2000"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Gebruiksdoel:		</a:t>
            </a:r>
            <a:r>
              <a:rPr lang="nl-NL" sz="2000" kern="100" dirty="0">
                <a:solidFill>
                  <a:srgbClr val="000000"/>
                </a:solidFill>
                <a:latin typeface="Calibri" panose="020F0502020204030204" pitchFamily="34" charset="0"/>
                <a:ea typeface="Calibri" panose="020F0502020204030204" pitchFamily="34" charset="0"/>
              </a:rPr>
              <a:t>Bruikbaar voor diverse ondergronden zoals:</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Schoenen, stropdassen, Jassen, katoen, polyester, gemende weefsels,</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leer, buiskappen, kussens, meubels, tapijt e.d.</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Textiel Coat geeft de ondergrond water en vuilafstotende 						eigenschappen.</a:t>
            </a:r>
            <a:endParaRPr lang="nl-NL" b="1" kern="100" dirty="0">
              <a:solidFill>
                <a:srgbClr val="000000"/>
              </a:solidFill>
              <a:latin typeface="Calibri" panose="020F0502020204030204" pitchFamily="34" charset="0"/>
              <a:ea typeface="Calibri" panose="020F0502020204030204" pitchFamily="34" charset="0"/>
            </a:endParaRPr>
          </a:p>
          <a:p>
            <a:endParaRPr lang="nl-NL" b="1" kern="100" dirty="0">
              <a:solidFill>
                <a:srgbClr val="000000"/>
              </a:solidFill>
              <a:latin typeface="Calibri" panose="020F0502020204030204" pitchFamily="34" charset="0"/>
              <a:ea typeface="Calibri" panose="020F0502020204030204" pitchFamily="34" charset="0"/>
            </a:endParaRPr>
          </a:p>
          <a:p>
            <a:endParaRPr lang="nl-NL" b="1" kern="100" dirty="0">
              <a:solidFill>
                <a:srgbClr val="000000"/>
              </a:solidFill>
              <a:latin typeface="Calibri" panose="020F0502020204030204" pitchFamily="34" charset="0"/>
              <a:ea typeface="Calibri" panose="020F0502020204030204" pitchFamily="34" charset="0"/>
            </a:endParaRPr>
          </a:p>
          <a:p>
            <a:endParaRPr lang="nl-NL" dirty="0"/>
          </a:p>
        </p:txBody>
      </p:sp>
    </p:spTree>
    <p:extLst>
      <p:ext uri="{BB962C8B-B14F-4D97-AF65-F5344CB8AC3E}">
        <p14:creationId xmlns:p14="http://schemas.microsoft.com/office/powerpoint/2010/main" val="3862081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6DD2E-DA01-66AE-E7D9-E1EBFF4A0341}"/>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F72F1915-EEC7-4C4A-92CE-2D696D76DC66}"/>
              </a:ext>
            </a:extLst>
          </p:cNvPr>
          <p:cNvPicPr>
            <a:picLocks noChangeAspect="1"/>
          </p:cNvPicPr>
          <p:nvPr/>
        </p:nvPicPr>
        <p:blipFill>
          <a:blip r:embed="rId2"/>
          <a:stretch>
            <a:fillRect/>
          </a:stretch>
        </p:blipFill>
        <p:spPr>
          <a:xfrm>
            <a:off x="207265" y="87813"/>
            <a:ext cx="4783786" cy="1546045"/>
          </a:xfrm>
          <a:prstGeom prst="rect">
            <a:avLst/>
          </a:prstGeom>
        </p:spPr>
      </p:pic>
      <p:sp>
        <p:nvSpPr>
          <p:cNvPr id="4" name="Tekstvak 3">
            <a:extLst>
              <a:ext uri="{FF2B5EF4-FFF2-40B4-BE49-F238E27FC236}">
                <a16:creationId xmlns:a16="http://schemas.microsoft.com/office/drawing/2014/main" id="{E83EFF64-4D6C-D4D3-A8C3-FFB13629E7A9}"/>
              </a:ext>
            </a:extLst>
          </p:cNvPr>
          <p:cNvSpPr txBox="1"/>
          <p:nvPr/>
        </p:nvSpPr>
        <p:spPr>
          <a:xfrm>
            <a:off x="6815328" y="882950"/>
            <a:ext cx="488899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kstvak 5">
            <a:extLst>
              <a:ext uri="{FF2B5EF4-FFF2-40B4-BE49-F238E27FC236}">
                <a16:creationId xmlns:a16="http://schemas.microsoft.com/office/drawing/2014/main" id="{668461E0-BA5E-09B8-D163-A1FBD92A3591}"/>
              </a:ext>
            </a:extLst>
          </p:cNvPr>
          <p:cNvSpPr txBox="1"/>
          <p:nvPr/>
        </p:nvSpPr>
        <p:spPr>
          <a:xfrm>
            <a:off x="292608" y="1810279"/>
            <a:ext cx="2779776"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Textiel Coat</a:t>
            </a:r>
          </a:p>
        </p:txBody>
      </p:sp>
      <p:sp>
        <p:nvSpPr>
          <p:cNvPr id="8" name="Tekstvak 7">
            <a:extLst>
              <a:ext uri="{FF2B5EF4-FFF2-40B4-BE49-F238E27FC236}">
                <a16:creationId xmlns:a16="http://schemas.microsoft.com/office/drawing/2014/main" id="{9B842F2C-EE17-E7B9-BFB2-F5FAE63CC75C}"/>
              </a:ext>
            </a:extLst>
          </p:cNvPr>
          <p:cNvSpPr txBox="1"/>
          <p:nvPr/>
        </p:nvSpPr>
        <p:spPr>
          <a:xfrm>
            <a:off x="318054" y="2517279"/>
            <a:ext cx="11471609" cy="3785652"/>
          </a:xfrm>
          <a:prstGeom prst="rect">
            <a:avLst/>
          </a:prstGeom>
          <a:noFill/>
        </p:spPr>
        <p:txBody>
          <a:bodyPr wrap="square">
            <a:spAutoFit/>
          </a:bodyPr>
          <a:lstStyle/>
          <a:p>
            <a:r>
              <a:rPr lang="nl-NL" sz="2000" b="1" kern="100" dirty="0">
                <a:solidFill>
                  <a:srgbClr val="000000"/>
                </a:solidFill>
                <a:latin typeface="Calibri" panose="020F0502020204030204" pitchFamily="34" charset="0"/>
                <a:ea typeface="Calibri" panose="020F0502020204030204" pitchFamily="34" charset="0"/>
              </a:rPr>
              <a:t>Toepassingen:		 </a:t>
            </a:r>
            <a:r>
              <a:rPr lang="nl-NL" sz="2000" kern="100" dirty="0">
                <a:solidFill>
                  <a:srgbClr val="000000"/>
                </a:solidFill>
                <a:latin typeface="Calibri" panose="020F0502020204030204" pitchFamily="34" charset="0"/>
                <a:ea typeface="Calibri" panose="020F0502020204030204" pitchFamily="34" charset="0"/>
              </a:rPr>
              <a:t>Textiel</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Leer</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Gemengde weefsels</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Polyester</a:t>
            </a:r>
            <a:br>
              <a:rPr lang="nl-NL" sz="2000" b="1" kern="100" dirty="0">
                <a:solidFill>
                  <a:srgbClr val="000000"/>
                </a:solidFill>
                <a:latin typeface="Calibri" panose="020F0502020204030204" pitchFamily="34" charset="0"/>
                <a:ea typeface="Calibri" panose="020F0502020204030204" pitchFamily="34" charset="0"/>
              </a:rPr>
            </a:br>
            <a:endParaRPr lang="nl-NL" sz="2000" b="1" kern="100" dirty="0">
              <a:solidFill>
                <a:srgbClr val="000000"/>
              </a:solidFill>
              <a:latin typeface="Calibri" panose="020F0502020204030204" pitchFamily="34" charset="0"/>
              <a:ea typeface="Calibri" panose="020F0502020204030204" pitchFamily="34" charset="0"/>
            </a:endParaRPr>
          </a:p>
          <a:p>
            <a:r>
              <a:rPr lang="nl-NL" sz="2000" b="1" kern="100" dirty="0">
                <a:solidFill>
                  <a:srgbClr val="000000"/>
                </a:solidFill>
                <a:effectLst/>
                <a:latin typeface="Calibri" panose="020F0502020204030204" pitchFamily="34" charset="0"/>
                <a:ea typeface="Calibri" panose="020F0502020204030204" pitchFamily="34" charset="0"/>
              </a:rPr>
              <a:t>Voornaamste kenmerken:	  </a:t>
            </a:r>
            <a:r>
              <a:rPr lang="nl-NL" sz="2000" kern="100" dirty="0">
                <a:solidFill>
                  <a:srgbClr val="000000"/>
                </a:solidFill>
                <a:effectLst/>
                <a:latin typeface="Calibri" panose="020F0502020204030204" pitchFamily="34" charset="0"/>
                <a:ea typeface="Calibri" panose="020F0502020204030204" pitchFamily="34" charset="0"/>
              </a:rPr>
              <a:t>De aangebrachte </a:t>
            </a:r>
            <a:r>
              <a:rPr lang="nl-NL" sz="2000" kern="100" dirty="0" err="1">
                <a:solidFill>
                  <a:srgbClr val="000000"/>
                </a:solidFill>
                <a:effectLst/>
                <a:latin typeface="Calibri" panose="020F0502020204030204" pitchFamily="34" charset="0"/>
                <a:ea typeface="Calibri" panose="020F0502020204030204" pitchFamily="34" charset="0"/>
              </a:rPr>
              <a:t>nano</a:t>
            </a:r>
            <a:r>
              <a:rPr lang="nl-NL" sz="2000" kern="100" dirty="0">
                <a:solidFill>
                  <a:srgbClr val="000000"/>
                </a:solidFill>
                <a:effectLst/>
                <a:latin typeface="Calibri" panose="020F0502020204030204" pitchFamily="34" charset="0"/>
                <a:ea typeface="Calibri" panose="020F0502020204030204" pitchFamily="34" charset="0"/>
              </a:rPr>
              <a:t> laag geeft een zeer langdurige bescherming tegen 				</a:t>
            </a:r>
            <a:r>
              <a:rPr lang="nl-NL" sz="2000"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vervuiling. </a:t>
            </a:r>
            <a:endParaRPr lang="nl-NL" sz="2000" kern="100" dirty="0">
              <a:solidFill>
                <a:srgbClr val="000000"/>
              </a:solidFill>
              <a:latin typeface="Calibri" panose="020F0502020204030204" pitchFamily="34" charset="0"/>
              <a:ea typeface="Calibri" panose="020F0502020204030204" pitchFamily="34" charset="0"/>
            </a:endParaRPr>
          </a:p>
          <a:p>
            <a:r>
              <a:rPr lang="nl-NL" sz="2000" kern="100" dirty="0">
                <a:solidFill>
                  <a:srgbClr val="000000"/>
                </a:solidFill>
                <a:latin typeface="Calibri" panose="020F0502020204030204" pitchFamily="34" charset="0"/>
                <a:ea typeface="Calibri" panose="020F0502020204030204" pitchFamily="34" charset="0"/>
              </a:rPr>
              <a:t>			  Het beschermt tegen veroudering</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Minder onderhoud en reiniging</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Behandelde producten zijn zeer goed beschermd tegen de invloed van water.</a:t>
            </a:r>
          </a:p>
          <a:p>
            <a:r>
              <a:rPr lang="nl-NL" sz="2000" kern="100" dirty="0">
                <a:solidFill>
                  <a:srgbClr val="000000"/>
                </a:solidFill>
                <a:latin typeface="Calibri" panose="020F0502020204030204" pitchFamily="34" charset="0"/>
                <a:ea typeface="Calibri" panose="020F0502020204030204" pitchFamily="34" charset="0"/>
              </a:rPr>
              <a:t>			  Siliconen vrij</a:t>
            </a:r>
            <a:br>
              <a:rPr lang="nl-NL" sz="2000" b="1" kern="100" dirty="0">
                <a:solidFill>
                  <a:srgbClr val="000000"/>
                </a:solidFill>
                <a:latin typeface="Calibri" panose="020F0502020204030204" pitchFamily="34" charset="0"/>
                <a:ea typeface="Calibri" panose="020F0502020204030204" pitchFamily="34" charset="0"/>
              </a:rPr>
            </a:br>
            <a:endParaRPr lang="nl-NL" sz="2000"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718539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06F00-5ABC-4AB1-AAE4-6E559C078D14}"/>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0E2EC94B-A3FA-D60B-5CF4-5C4A26AB62A1}"/>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AA5158AA-4637-5494-DED8-2521CC18EE6A}"/>
              </a:ext>
            </a:extLst>
          </p:cNvPr>
          <p:cNvSpPr txBox="1"/>
          <p:nvPr/>
        </p:nvSpPr>
        <p:spPr>
          <a:xfrm>
            <a:off x="6754368" y="870758"/>
            <a:ext cx="498652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E0E82288-3CAB-2C50-3784-D11AFDCD0C19}"/>
              </a:ext>
            </a:extLst>
          </p:cNvPr>
          <p:cNvSpPr txBox="1"/>
          <p:nvPr/>
        </p:nvSpPr>
        <p:spPr>
          <a:xfrm>
            <a:off x="219456" y="1773703"/>
            <a:ext cx="246278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Textiel Coat</a:t>
            </a:r>
          </a:p>
        </p:txBody>
      </p:sp>
      <p:sp>
        <p:nvSpPr>
          <p:cNvPr id="3" name="Tekstvak 2">
            <a:extLst>
              <a:ext uri="{FF2B5EF4-FFF2-40B4-BE49-F238E27FC236}">
                <a16:creationId xmlns:a16="http://schemas.microsoft.com/office/drawing/2014/main" id="{6EF11419-9CA9-53E8-557B-B5EC8DF80A4D}"/>
              </a:ext>
            </a:extLst>
          </p:cNvPr>
          <p:cNvSpPr txBox="1"/>
          <p:nvPr/>
        </p:nvSpPr>
        <p:spPr>
          <a:xfrm>
            <a:off x="243840" y="2467094"/>
            <a:ext cx="11070336" cy="4093428"/>
          </a:xfrm>
          <a:prstGeom prst="rect">
            <a:avLst/>
          </a:prstGeom>
          <a:noFill/>
        </p:spPr>
        <p:txBody>
          <a:bodyPr wrap="square">
            <a:spAutoFit/>
          </a:bodyPr>
          <a:lstStyle/>
          <a:p>
            <a:r>
              <a:rPr lang="nl-NL" sz="2000" b="1" dirty="0">
                <a:solidFill>
                  <a:srgbClr val="000000"/>
                </a:solidFill>
                <a:effectLst/>
                <a:latin typeface="Calibri" panose="020F0502020204030204" pitchFamily="34" charset="0"/>
                <a:ea typeface="Calibri" panose="020F0502020204030204" pitchFamily="34" charset="0"/>
              </a:rPr>
              <a:t>Verwerkingsadvies:		</a:t>
            </a:r>
            <a:r>
              <a:rPr lang="nl-NL" sz="2000" dirty="0">
                <a:solidFill>
                  <a:srgbClr val="000000"/>
                </a:solidFill>
                <a:effectLst/>
                <a:latin typeface="Calibri" panose="020F0502020204030204" pitchFamily="34" charset="0"/>
                <a:ea typeface="Calibri" panose="020F0502020204030204" pitchFamily="34" charset="0"/>
              </a:rPr>
              <a:t>De ondergrond moet droog en vrij van vet, olie en stof zijn. </a:t>
            </a:r>
            <a:r>
              <a:rPr lang="nl-NL" sz="2000" dirty="0">
                <a:solidFill>
                  <a:srgbClr val="000000"/>
                </a:solidFill>
                <a:latin typeface="Calibri" panose="020F0502020204030204" pitchFamily="34" charset="0"/>
                <a:ea typeface="Calibri" panose="020F0502020204030204" pitchFamily="34" charset="0"/>
              </a:rPr>
              <a:t>Textiel 				coat bij 	voorkeur aanbrengen op nieuwe stoffen.</a:t>
            </a:r>
            <a:br>
              <a:rPr lang="nl-NL" sz="2000" dirty="0">
                <a:solidFill>
                  <a:srgbClr val="000000"/>
                </a:solidFill>
                <a:latin typeface="Calibri" panose="020F0502020204030204" pitchFamily="34" charset="0"/>
                <a:ea typeface="Calibri" panose="020F0502020204030204" pitchFamily="34" charset="0"/>
              </a:rPr>
            </a:br>
            <a:endParaRPr lang="nl-NL" sz="2000" dirty="0">
              <a:solidFill>
                <a:srgbClr val="000000"/>
              </a:solidFill>
              <a:effectLst/>
              <a:latin typeface="Calibri" panose="020F0502020204030204" pitchFamily="34" charset="0"/>
              <a:ea typeface="Calibri" panose="020F0502020204030204" pitchFamily="34" charset="0"/>
            </a:endParaRPr>
          </a:p>
          <a:p>
            <a:r>
              <a:rPr lang="nl-NL" sz="2000" b="1" kern="100" dirty="0">
                <a:solidFill>
                  <a:srgbClr val="000000"/>
                </a:solidFill>
                <a:effectLst/>
                <a:latin typeface="Calibri" panose="020F0502020204030204" pitchFamily="34" charset="0"/>
                <a:ea typeface="Calibri" panose="020F0502020204030204" pitchFamily="34" charset="0"/>
              </a:rPr>
              <a:t>Aanbrengen:			</a:t>
            </a:r>
            <a:r>
              <a:rPr lang="nl-NL" sz="2000" kern="100" dirty="0">
                <a:solidFill>
                  <a:srgbClr val="000000"/>
                </a:solidFill>
                <a:effectLst/>
                <a:latin typeface="Calibri" panose="020F0502020204030204" pitchFamily="34" charset="0"/>
                <a:ea typeface="Calibri" panose="020F0502020204030204" pitchFamily="34" charset="0"/>
              </a:rPr>
              <a:t>Textiel Coat </a:t>
            </a:r>
            <a:r>
              <a:rPr lang="nl-NL" sz="2000" kern="100" dirty="0" err="1">
                <a:solidFill>
                  <a:srgbClr val="000000"/>
                </a:solidFill>
                <a:effectLst/>
                <a:latin typeface="Calibri" panose="020F0502020204030204" pitchFamily="34" charset="0"/>
                <a:ea typeface="Calibri" panose="020F0502020204030204" pitchFamily="34" charset="0"/>
              </a:rPr>
              <a:t>d.m.v</a:t>
            </a:r>
            <a:r>
              <a:rPr lang="nl-NL" sz="2000" kern="100" dirty="0">
                <a:solidFill>
                  <a:srgbClr val="000000"/>
                </a:solidFill>
                <a:effectLst/>
                <a:latin typeface="Calibri" panose="020F0502020204030204" pitchFamily="34" charset="0"/>
                <a:ea typeface="Calibri" panose="020F0502020204030204" pitchFamily="34" charset="0"/>
              </a:rPr>
              <a:t> sproeien aanbrengen. Het weefsel moet met 				name op de naden, volledig worden ingespoten.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Oppervlak </a:t>
            </a:r>
            <a:r>
              <a:rPr lang="nl-NL" sz="2000" kern="100" dirty="0" err="1">
                <a:solidFill>
                  <a:srgbClr val="000000"/>
                </a:solidFill>
                <a:effectLst/>
                <a:latin typeface="Calibri" panose="020F0502020204030204" pitchFamily="34" charset="0"/>
                <a:ea typeface="Calibri" panose="020F0502020204030204" pitchFamily="34" charset="0"/>
              </a:rPr>
              <a:t>c.a</a:t>
            </a:r>
            <a:r>
              <a:rPr lang="nl-NL" sz="2000" kern="100" dirty="0">
                <a:solidFill>
                  <a:srgbClr val="000000"/>
                </a:solidFill>
                <a:effectLst/>
                <a:latin typeface="Calibri" panose="020F0502020204030204" pitchFamily="34" charset="0"/>
                <a:ea typeface="Calibri" panose="020F0502020204030204" pitchFamily="34" charset="0"/>
              </a:rPr>
              <a:t> 45 minuten laten drogen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Voor een optimaal resultaat de behandeling na droging herhalen</a:t>
            </a:r>
            <a:br>
              <a:rPr lang="nl-NL" sz="2000" kern="100" dirty="0">
                <a:solidFill>
                  <a:srgbClr val="000000"/>
                </a:solidFill>
                <a:effectLst/>
                <a:latin typeface="Calibri" panose="020F0502020204030204" pitchFamily="34" charset="0"/>
                <a:ea typeface="Calibri" panose="020F0502020204030204" pitchFamily="34" charset="0"/>
              </a:rPr>
            </a:br>
            <a:br>
              <a:rPr lang="nl-NL" sz="2000" b="1"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Kleur en glans:			</a:t>
            </a:r>
            <a:r>
              <a:rPr lang="nl-NL" sz="2000" kern="100" dirty="0">
                <a:solidFill>
                  <a:srgbClr val="000000"/>
                </a:solidFill>
                <a:effectLst/>
                <a:latin typeface="Calibri" panose="020F0502020204030204" pitchFamily="34" charset="0"/>
                <a:ea typeface="Calibri" panose="020F0502020204030204" pitchFamily="34" charset="0"/>
              </a:rPr>
              <a:t>Transparant, droogt kleurloos op (geen dekking) Onzichtbaar</a:t>
            </a:r>
            <a:br>
              <a:rPr lang="nl-NL" sz="2000" b="1" kern="100" dirty="0">
                <a:solidFill>
                  <a:srgbClr val="000000"/>
                </a:solidFill>
                <a:effectLst/>
                <a:latin typeface="Calibri" panose="020F0502020204030204" pitchFamily="34" charset="0"/>
                <a:ea typeface="Calibri" panose="020F0502020204030204" pitchFamily="34" charset="0"/>
              </a:rPr>
            </a:br>
            <a:endParaRPr lang="nl-NL" sz="2000" b="1" dirty="0">
              <a:solidFill>
                <a:srgbClr val="000000"/>
              </a:solidFill>
              <a:latin typeface="Calibri" panose="020F0502020204030204" pitchFamily="34" charset="0"/>
              <a:ea typeface="Calibri" panose="020F0502020204030204" pitchFamily="34" charset="0"/>
            </a:endParaRPr>
          </a:p>
          <a:p>
            <a:r>
              <a:rPr lang="nl-NL" sz="2000" b="1" kern="100" dirty="0">
                <a:solidFill>
                  <a:srgbClr val="000000"/>
                </a:solidFill>
                <a:effectLst/>
                <a:latin typeface="Calibri" panose="020F0502020204030204" pitchFamily="34" charset="0"/>
                <a:ea typeface="Calibri" panose="020F0502020204030204" pitchFamily="34" charset="0"/>
              </a:rPr>
              <a:t>Verpakking:			</a:t>
            </a:r>
            <a:r>
              <a:rPr lang="nl-NL" sz="2000" kern="100" dirty="0">
                <a:solidFill>
                  <a:srgbClr val="000000"/>
                </a:solidFill>
                <a:effectLst/>
                <a:latin typeface="Calibri" panose="020F0502020204030204" pitchFamily="34" charset="0"/>
                <a:ea typeface="Calibri" panose="020F0502020204030204" pitchFamily="34" charset="0"/>
              </a:rPr>
              <a:t>Flessen van  50 ml, 250 ml en 1 liter.</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p>
          <a:p>
            <a:r>
              <a:rPr lang="nl-NL" sz="2000" b="1" dirty="0">
                <a:solidFill>
                  <a:srgbClr val="000000"/>
                </a:solidFill>
                <a:latin typeface="Calibri" panose="020F0502020204030204" pitchFamily="34" charset="0"/>
                <a:ea typeface="Calibri" panose="020F0502020204030204" pitchFamily="34" charset="0"/>
              </a:rPr>
              <a:t>PH waarde:			</a:t>
            </a:r>
            <a:r>
              <a:rPr lang="nl-NL" sz="2000" dirty="0">
                <a:solidFill>
                  <a:srgbClr val="000000"/>
                </a:solidFill>
                <a:latin typeface="Calibri" panose="020F0502020204030204" pitchFamily="34" charset="0"/>
                <a:ea typeface="Calibri" panose="020F0502020204030204" pitchFamily="34" charset="0"/>
              </a:rPr>
              <a:t>8-10 (500g/l) (20°C)</a:t>
            </a:r>
          </a:p>
        </p:txBody>
      </p:sp>
    </p:spTree>
    <p:extLst>
      <p:ext uri="{BB962C8B-B14F-4D97-AF65-F5344CB8AC3E}">
        <p14:creationId xmlns:p14="http://schemas.microsoft.com/office/powerpoint/2010/main" val="1343031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593B8-6210-692D-5623-17AA6999A310}"/>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54A4DD06-9DD2-BF8E-6EBC-D85D7764F13F}"/>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0F17017D-9E6D-B36A-0E65-9B92BE8592D2}"/>
              </a:ext>
            </a:extLst>
          </p:cNvPr>
          <p:cNvSpPr txBox="1"/>
          <p:nvPr/>
        </p:nvSpPr>
        <p:spPr>
          <a:xfrm>
            <a:off x="6754368" y="870758"/>
            <a:ext cx="498652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83A97514-C493-2E7D-5CC0-A4F13CA21419}"/>
              </a:ext>
            </a:extLst>
          </p:cNvPr>
          <p:cNvSpPr txBox="1"/>
          <p:nvPr/>
        </p:nvSpPr>
        <p:spPr>
          <a:xfrm>
            <a:off x="219456" y="1773703"/>
            <a:ext cx="246278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Textiel Coat</a:t>
            </a:r>
          </a:p>
        </p:txBody>
      </p:sp>
      <p:sp>
        <p:nvSpPr>
          <p:cNvPr id="3" name="Tekstvak 2">
            <a:extLst>
              <a:ext uri="{FF2B5EF4-FFF2-40B4-BE49-F238E27FC236}">
                <a16:creationId xmlns:a16="http://schemas.microsoft.com/office/drawing/2014/main" id="{44AE5EB6-9149-548E-8E58-FD0E74C4EF70}"/>
              </a:ext>
            </a:extLst>
          </p:cNvPr>
          <p:cNvSpPr txBox="1"/>
          <p:nvPr/>
        </p:nvSpPr>
        <p:spPr>
          <a:xfrm>
            <a:off x="292608" y="2377689"/>
            <a:ext cx="11082528" cy="4045916"/>
          </a:xfrm>
          <a:prstGeom prst="rect">
            <a:avLst/>
          </a:prstGeom>
          <a:noFill/>
        </p:spPr>
        <p:txBody>
          <a:bodyPr wrap="square">
            <a:spAutoFit/>
          </a:bodyPr>
          <a:lstStyle/>
          <a:p>
            <a:pPr>
              <a:lnSpc>
                <a:spcPct val="107000"/>
              </a:lnSpc>
              <a:spcAft>
                <a:spcPts val="800"/>
              </a:spcAft>
            </a:pPr>
            <a:r>
              <a:rPr lang="nl-NL" sz="1800" b="1" kern="100" dirty="0">
                <a:solidFill>
                  <a:srgbClr val="000000"/>
                </a:solidFill>
                <a:effectLst/>
                <a:latin typeface="Calibri" panose="020F0502020204030204" pitchFamily="34" charset="0"/>
                <a:ea typeface="Calibri" panose="020F0502020204030204" pitchFamily="34" charset="0"/>
              </a:rPr>
              <a:t>Verbruik:			</a:t>
            </a:r>
            <a:r>
              <a:rPr lang="nl-NL" sz="1800" kern="100" dirty="0">
                <a:solidFill>
                  <a:srgbClr val="000000"/>
                </a:solidFill>
                <a:effectLst/>
                <a:latin typeface="Calibri" panose="020F0502020204030204" pitchFamily="34" charset="0"/>
                <a:ea typeface="Calibri" panose="020F0502020204030204" pitchFamily="34" charset="0"/>
              </a:rPr>
              <a:t>Theoretisch rendement: c.a. 40 – 50m2 p/L</a:t>
            </a:r>
            <a:br>
              <a:rPr lang="nl-NL" sz="1800" kern="100" dirty="0">
                <a:solidFill>
                  <a:srgbClr val="000000"/>
                </a:solidFill>
                <a:effectLst/>
                <a:latin typeface="Calibri" panose="020F0502020204030204" pitchFamily="34" charset="0"/>
                <a:ea typeface="Calibri" panose="020F0502020204030204" pitchFamily="34" charset="0"/>
              </a:rPr>
            </a:br>
            <a:r>
              <a:rPr lang="nl-NL" sz="1800" kern="100" dirty="0">
                <a:solidFill>
                  <a:srgbClr val="000000"/>
                </a:solidFill>
                <a:effectLst/>
                <a:latin typeface="Calibri" panose="020F0502020204030204" pitchFamily="34" charset="0"/>
                <a:ea typeface="Calibri" panose="020F0502020204030204" pitchFamily="34" charset="0"/>
              </a:rPr>
              <a:t>			Het aangegeven verbruik is een richtwaarde. Afhankelijk van de aard van 				de ondergrond en de verwerking kan deze afwijken. Exacte verbruiken 				kunnen uitsluitend per project d.m.v. proefvlakken bepaald worden.</a:t>
            </a:r>
          </a:p>
          <a:p>
            <a:pPr>
              <a:lnSpc>
                <a:spcPct val="107000"/>
              </a:lnSpc>
              <a:spcAft>
                <a:spcPts val="800"/>
              </a:spcAft>
            </a:pPr>
            <a:endParaRPr lang="nl-NL" kern="100" dirty="0">
              <a:solidFill>
                <a:srgbClr val="000000"/>
              </a:solidFill>
              <a:latin typeface="Calibri" panose="020F0502020204030204" pitchFamily="34" charset="0"/>
              <a:ea typeface="Calibri" panose="020F0502020204030204" pitchFamily="34" charset="0"/>
            </a:endParaRPr>
          </a:p>
          <a:p>
            <a:pPr>
              <a:lnSpc>
                <a:spcPct val="107000"/>
              </a:lnSpc>
              <a:spcAft>
                <a:spcPts val="800"/>
              </a:spcAft>
            </a:pPr>
            <a:r>
              <a:rPr lang="nl-NL" sz="1800" b="1" kern="100" dirty="0">
                <a:solidFill>
                  <a:srgbClr val="000000"/>
                </a:solidFill>
                <a:effectLst/>
                <a:latin typeface="Calibri" panose="020F0502020204030204" pitchFamily="34" charset="0"/>
                <a:ea typeface="Calibri" panose="020F0502020204030204" pitchFamily="34" charset="0"/>
              </a:rPr>
              <a:t>Maatregelen ter beheersing van blootstelling:	</a:t>
            </a:r>
            <a:r>
              <a:rPr lang="nl-NL" sz="1800" dirty="0">
                <a:solidFill>
                  <a:srgbClr val="000000"/>
                </a:solidFill>
                <a:effectLst/>
                <a:latin typeface="Calibri" panose="020F0502020204030204" pitchFamily="34" charset="0"/>
                <a:ea typeface="Calibri" panose="020F0502020204030204" pitchFamily="34" charset="0"/>
              </a:rPr>
              <a:t>Zorg voor een geschikte ventilatie in de 								verwerkingsruimte</a:t>
            </a:r>
            <a:br>
              <a:rPr lang="nl-NL" sz="1800" dirty="0">
                <a:solidFill>
                  <a:srgbClr val="000000"/>
                </a:solidFill>
                <a:effectLst/>
                <a:latin typeface="Calibri" panose="020F0502020204030204" pitchFamily="34" charset="0"/>
                <a:ea typeface="Calibri" panose="020F0502020204030204" pitchFamily="34" charset="0"/>
              </a:rPr>
            </a:br>
            <a:r>
              <a:rPr lang="nl-NL" sz="1800" b="1" kern="100" dirty="0">
                <a:solidFill>
                  <a:srgbClr val="000000"/>
                </a:solidFill>
                <a:effectLst/>
                <a:latin typeface="Calibri" panose="020F0502020204030204" pitchFamily="34" charset="0"/>
                <a:ea typeface="Calibri" panose="020F0502020204030204" pitchFamily="34" charset="0"/>
              </a:rPr>
              <a:t>Persoonlijke beschermingsuitrusting:		</a:t>
            </a:r>
            <a:r>
              <a:rPr lang="nl-NL" sz="1800" kern="100" dirty="0">
                <a:solidFill>
                  <a:srgbClr val="000000"/>
                </a:solidFill>
                <a:effectLst/>
                <a:latin typeface="Calibri" panose="020F0502020204030204" pitchFamily="34" charset="0"/>
                <a:ea typeface="Calibri" panose="020F0502020204030204" pitchFamily="34" charset="0"/>
              </a:rPr>
              <a:t>Handschoenen. Veiligheidsbril. Beschermende 							kleding.</a:t>
            </a:r>
            <a:br>
              <a:rPr lang="nl-NL" sz="1800" kern="100" dirty="0">
                <a:solidFill>
                  <a:srgbClr val="000000"/>
                </a:solidFill>
                <a:effectLst/>
                <a:latin typeface="Calibri" panose="020F0502020204030204" pitchFamily="34" charset="0"/>
                <a:ea typeface="Calibri" panose="020F0502020204030204" pitchFamily="34" charset="0"/>
              </a:rPr>
            </a:br>
            <a:r>
              <a:rPr lang="nl-NL" sz="1800" kern="100" dirty="0">
                <a:solidFill>
                  <a:srgbClr val="000000"/>
                </a:solidFill>
                <a:effectLst/>
                <a:latin typeface="Calibri" panose="020F0502020204030204" pitchFamily="34" charset="0"/>
                <a:ea typeface="Calibri" panose="020F0502020204030204" pitchFamily="34" charset="0"/>
              </a:rPr>
              <a:t>						</a:t>
            </a:r>
          </a:p>
          <a:p>
            <a:pPr>
              <a:lnSpc>
                <a:spcPct val="107000"/>
              </a:lnSpc>
              <a:spcAft>
                <a:spcPts val="800"/>
              </a:spcAft>
            </a:pPr>
            <a:endParaRPr lang="nl-NL" sz="18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pPr>
            <a:endParaRPr lang="nl-NL" kern="100" dirty="0">
              <a:solidFill>
                <a:srgbClr val="000000"/>
              </a:solidFill>
              <a:latin typeface="Calibri" panose="020F0502020204030204" pitchFamily="34" charset="0"/>
              <a:ea typeface="Calibri" panose="020F0502020204030204" pitchFamily="34" charset="0"/>
            </a:endParaRPr>
          </a:p>
        </p:txBody>
      </p:sp>
      <p:pic>
        <p:nvPicPr>
          <p:cNvPr id="5" name="Afbeelding 4">
            <a:extLst>
              <a:ext uri="{FF2B5EF4-FFF2-40B4-BE49-F238E27FC236}">
                <a16:creationId xmlns:a16="http://schemas.microsoft.com/office/drawing/2014/main" id="{B6B94407-77E5-AE47-6DB0-9FD66B656029}"/>
              </a:ext>
            </a:extLst>
          </p:cNvPr>
          <p:cNvPicPr>
            <a:picLocks noChangeAspect="1"/>
          </p:cNvPicPr>
          <p:nvPr/>
        </p:nvPicPr>
        <p:blipFill>
          <a:blip r:embed="rId3"/>
          <a:stretch>
            <a:fillRect/>
          </a:stretch>
        </p:blipFill>
        <p:spPr>
          <a:xfrm>
            <a:off x="7336395" y="5483312"/>
            <a:ext cx="3249450" cy="914479"/>
          </a:xfrm>
          <a:prstGeom prst="rect">
            <a:avLst/>
          </a:prstGeom>
        </p:spPr>
      </p:pic>
    </p:spTree>
    <p:extLst>
      <p:ext uri="{BB962C8B-B14F-4D97-AF65-F5344CB8AC3E}">
        <p14:creationId xmlns:p14="http://schemas.microsoft.com/office/powerpoint/2010/main" val="544486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D5EC0-DF67-3092-A22A-9023BBECE334}"/>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5AEE8F9F-FE6A-92E0-461E-2952A0FC5BFF}"/>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0A980997-4123-C040-303E-BC9A21F77912}"/>
              </a:ext>
            </a:extLst>
          </p:cNvPr>
          <p:cNvSpPr txBox="1"/>
          <p:nvPr/>
        </p:nvSpPr>
        <p:spPr>
          <a:xfrm>
            <a:off x="6754368" y="870758"/>
            <a:ext cx="498652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8CEE6104-3A65-2FB3-4DB1-069DC3FA354D}"/>
              </a:ext>
            </a:extLst>
          </p:cNvPr>
          <p:cNvSpPr txBox="1"/>
          <p:nvPr/>
        </p:nvSpPr>
        <p:spPr>
          <a:xfrm>
            <a:off x="219456" y="1773703"/>
            <a:ext cx="246278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Textiel Coat</a:t>
            </a:r>
          </a:p>
        </p:txBody>
      </p:sp>
      <p:sp>
        <p:nvSpPr>
          <p:cNvPr id="3" name="Tekstvak 2">
            <a:extLst>
              <a:ext uri="{FF2B5EF4-FFF2-40B4-BE49-F238E27FC236}">
                <a16:creationId xmlns:a16="http://schemas.microsoft.com/office/drawing/2014/main" id="{3FC9AC9F-68B1-15A7-1F4C-C7B0AF3C57F3}"/>
              </a:ext>
            </a:extLst>
          </p:cNvPr>
          <p:cNvSpPr txBox="1"/>
          <p:nvPr/>
        </p:nvSpPr>
        <p:spPr>
          <a:xfrm>
            <a:off x="219456" y="2467040"/>
            <a:ext cx="11545824" cy="4461478"/>
          </a:xfrm>
          <a:prstGeom prst="rect">
            <a:avLst/>
          </a:prstGeom>
          <a:noFill/>
        </p:spPr>
        <p:txBody>
          <a:bodyPr wrap="square">
            <a:spAutoFit/>
          </a:bodyPr>
          <a:lstStyle/>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Bescherming handen:</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Aanbeveling: beschermingsindex 6, overeenkomstig&gt;480 minuten 					permeatie volgens EN 374): bv nitrilrubber (&gt;=0,4mm) 						</a:t>
            </a:r>
            <a:r>
              <a:rPr lang="nl-NL" sz="2000" kern="100" dirty="0" err="1">
                <a:solidFill>
                  <a:srgbClr val="000000"/>
                </a:solidFill>
                <a:effectLst/>
                <a:latin typeface="Calibri" panose="020F0502020204030204" pitchFamily="34" charset="0"/>
                <a:ea typeface="Calibri" panose="020F0502020204030204" pitchFamily="34" charset="0"/>
              </a:rPr>
              <a:t>butylrubber</a:t>
            </a:r>
            <a:r>
              <a:rPr lang="nl-NL" sz="2000" kern="100" dirty="0">
                <a:solidFill>
                  <a:srgbClr val="000000"/>
                </a:solidFill>
                <a:effectLst/>
                <a:latin typeface="Calibri" panose="020F0502020204030204" pitchFamily="34" charset="0"/>
                <a:ea typeface="Calibri" panose="020F0502020204030204" pitchFamily="34" charset="0"/>
              </a:rPr>
              <a:t> (&gt;0,7mm) en anderen.</a:t>
            </a:r>
          </a:p>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Oogbescherming:		</a:t>
            </a:r>
            <a:r>
              <a:rPr lang="nl-NL" sz="2000" kern="100" dirty="0">
                <a:solidFill>
                  <a:srgbClr val="000000"/>
                </a:solidFill>
                <a:effectLst/>
                <a:latin typeface="Calibri" panose="020F0502020204030204" pitchFamily="34" charset="0"/>
                <a:ea typeface="Calibri" panose="020F0502020204030204" pitchFamily="34" charset="0"/>
              </a:rPr>
              <a:t>Veiligheidsbril met zijbescherming conform EN166 dragen.</a:t>
            </a:r>
            <a:br>
              <a:rPr lang="nl-NL" sz="2000" kern="100" dirty="0">
                <a:solidFill>
                  <a:srgbClr val="000000"/>
                </a:solidFill>
                <a:effectLst/>
                <a:latin typeface="Calibri" panose="020F0502020204030204" pitchFamily="34" charset="0"/>
                <a:ea typeface="Calibri" panose="020F0502020204030204" pitchFamily="34" charset="0"/>
              </a:rPr>
            </a:br>
            <a:br>
              <a:rPr lang="nl-NL" sz="2000" b="1"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Bescherming van de huid en lichaam: </a:t>
            </a:r>
            <a:r>
              <a:rPr lang="nl-NL" sz="2000" kern="100" dirty="0">
                <a:solidFill>
                  <a:srgbClr val="000000"/>
                </a:solidFill>
                <a:effectLst/>
                <a:latin typeface="Calibri" panose="020F0502020204030204" pitchFamily="34" charset="0"/>
                <a:ea typeface="Calibri" panose="020F0502020204030204" pitchFamily="34" charset="0"/>
              </a:rPr>
              <a:t>Draag geschikte beschermende kleding.</a:t>
            </a:r>
            <a:br>
              <a:rPr lang="nl-NL" sz="2000" kern="100" dirty="0">
                <a:solidFill>
                  <a:srgbClr val="000000"/>
                </a:solidFill>
                <a:effectLst/>
                <a:latin typeface="Calibri" panose="020F0502020204030204" pitchFamily="34" charset="0"/>
                <a:ea typeface="Calibri" panose="020F0502020204030204" pitchFamily="34" charset="0"/>
              </a:rPr>
            </a:br>
            <a:br>
              <a:rPr lang="nl-NL" sz="2000" b="1"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Bescherming luchtwegen:		</a:t>
            </a:r>
            <a:r>
              <a:rPr lang="nl-NL" sz="2000" kern="100" dirty="0">
                <a:solidFill>
                  <a:srgbClr val="000000"/>
                </a:solidFill>
                <a:effectLst/>
                <a:latin typeface="Calibri" panose="020F0502020204030204" pitchFamily="34" charset="0"/>
                <a:ea typeface="Calibri" panose="020F0502020204030204" pitchFamily="34" charset="0"/>
              </a:rPr>
              <a:t>Normaal gesproken is geen persoonlijke ademhalingsbescherming vereist. 				In geval van het risico op overmatige vorming van stof een geschikt 					masker dragen.</a:t>
            </a:r>
            <a:br>
              <a:rPr lang="nl-NL" sz="2000" kern="100" dirty="0">
                <a:solidFill>
                  <a:srgbClr val="000000"/>
                </a:solidFill>
                <a:effectLst/>
                <a:latin typeface="Calibri" panose="020F0502020204030204" pitchFamily="34" charset="0"/>
                <a:ea typeface="Calibri" panose="020F0502020204030204" pitchFamily="34" charset="0"/>
              </a:rPr>
            </a:b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Overige informatie: </a:t>
            </a:r>
            <a:r>
              <a:rPr lang="nl-NL" sz="2000" kern="100" dirty="0">
                <a:solidFill>
                  <a:srgbClr val="000000"/>
                </a:solidFill>
                <a:effectLst/>
                <a:latin typeface="Calibri" panose="020F0502020204030204" pitchFamily="34" charset="0"/>
                <a:ea typeface="Calibri" panose="020F0502020204030204" pitchFamily="34" charset="0"/>
              </a:rPr>
              <a:t>		Niet eten en drinken of roken tijdens het gebruik.</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Voor extra informatie raadpleeg het MSDS blad.</a:t>
            </a:r>
          </a:p>
        </p:txBody>
      </p:sp>
    </p:spTree>
    <p:extLst>
      <p:ext uri="{BB962C8B-B14F-4D97-AF65-F5344CB8AC3E}">
        <p14:creationId xmlns:p14="http://schemas.microsoft.com/office/powerpoint/2010/main" val="297729951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647</Words>
  <Application>Microsoft Office PowerPoint</Application>
  <PresentationFormat>Breedbeeld</PresentationFormat>
  <Paragraphs>25</Paragraphs>
  <Slides>5</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4</cp:revision>
  <dcterms:created xsi:type="dcterms:W3CDTF">2025-06-05T12:40:05Z</dcterms:created>
  <dcterms:modified xsi:type="dcterms:W3CDTF">2025-06-05T15:04:22Z</dcterms:modified>
</cp:coreProperties>
</file>