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5" r:id="rId3"/>
    <p:sldId id="264" r:id="rId4"/>
    <p:sldId id="263" r:id="rId5"/>
    <p:sldId id="262" r:id="rId6"/>
    <p:sldId id="257" r:id="rId7"/>
    <p:sldId id="266" r:id="rId8"/>
    <p:sldId id="26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79" d="100"/>
          <a:sy n="79"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B6DBB-5C32-443A-B241-C4E92383A802}" type="datetimeFigureOut">
              <a:rPr lang="nl-NL" smtClean="0"/>
              <a:t>2-6-2025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31CD5-C71F-429C-8C63-C777C2548D29}" type="slidenum">
              <a:rPr lang="nl-NL" smtClean="0"/>
              <a:t>‹nr.›</a:t>
            </a:fld>
            <a:endParaRPr lang="nl-NL"/>
          </a:p>
        </p:txBody>
      </p:sp>
    </p:spTree>
    <p:extLst>
      <p:ext uri="{BB962C8B-B14F-4D97-AF65-F5344CB8AC3E}">
        <p14:creationId xmlns:p14="http://schemas.microsoft.com/office/powerpoint/2010/main" val="54788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331CD5-C71F-429C-8C63-C777C2548D29}" type="slidenum">
              <a:rPr lang="nl-NL" smtClean="0"/>
              <a:t>1</a:t>
            </a:fld>
            <a:endParaRPr lang="nl-NL"/>
          </a:p>
        </p:txBody>
      </p:sp>
    </p:spTree>
    <p:extLst>
      <p:ext uri="{BB962C8B-B14F-4D97-AF65-F5344CB8AC3E}">
        <p14:creationId xmlns:p14="http://schemas.microsoft.com/office/powerpoint/2010/main" val="223931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331CD5-C71F-429C-8C63-C777C2548D29}" type="slidenum">
              <a:rPr lang="nl-NL" smtClean="0"/>
              <a:t>2</a:t>
            </a:fld>
            <a:endParaRPr lang="nl-NL"/>
          </a:p>
        </p:txBody>
      </p:sp>
    </p:spTree>
    <p:extLst>
      <p:ext uri="{BB962C8B-B14F-4D97-AF65-F5344CB8AC3E}">
        <p14:creationId xmlns:p14="http://schemas.microsoft.com/office/powerpoint/2010/main" val="3527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3096E-4556-8B31-E9A3-0A5CC80F7A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D165C5-A81E-CAF2-DDE9-2B477E013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853E55F-B4AE-D84F-F57F-C95EAD488ECC}"/>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E11D209B-AD95-05A6-BCF5-F7A5619C97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FFBDA3-0FB5-C451-1B30-C6F4D3FE9EFD}"/>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342882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37C7D-0633-66F5-E460-AEB3FF51761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8849A7-E840-6E1F-1815-FE56DF0A9F9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726359-AC56-7A30-1250-0CCE6A89B9B0}"/>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96B33502-D29C-B189-0878-ADDCF46743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8D176F-BE61-9509-B09C-0DAE667DC47B}"/>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330525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61E0BA-69D0-5A6B-24BF-E63349DDD51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4A4DDD-FFBC-D2A8-2B55-E9ADC5D5762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1A2053-22D0-9B53-4238-A2B7E117F4A8}"/>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014E167A-63FA-B603-54FD-3FB2C7F518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433251-9B4B-8AB1-DFDD-F9A6FFFD70AD}"/>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286069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9A75D-EAAA-70B2-9C06-2C0EB4074EA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A59A803-F477-DDF6-ABC4-3AD9034CF17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0B70B9-4E9C-DDB7-758B-C164416F522A}"/>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3D7B0CFE-7D7A-1FF3-DD50-6729DD82F9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C5814B-9B2A-AEC3-99E7-D274D80E1121}"/>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218993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76434-B388-D61D-BF22-7F8549720D4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EDB010-816E-09FD-7E46-471AFA829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48321A8-CFBF-5D92-07B7-C165E11DF4F9}"/>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85B4FA39-84B5-DED4-72A5-7C8140089D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E7DC24-A299-6B5C-C626-9F8CCA18DF14}"/>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428778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7E219-4142-6939-A067-5D51786444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B89DDA-C354-7A3B-498A-90FA543ABD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0A1993-5113-92CC-BB35-E21E98580D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FDAA7D-10ED-591D-4D39-31A17C21AA02}"/>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6" name="Tijdelijke aanduiding voor voettekst 5">
            <a:extLst>
              <a:ext uri="{FF2B5EF4-FFF2-40B4-BE49-F238E27FC236}">
                <a16:creationId xmlns:a16="http://schemas.microsoft.com/office/drawing/2014/main" id="{EE264390-068D-C336-52B5-48C1B8D1450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42E0BA-5873-D52B-E973-363541FE8D89}"/>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26024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8DFB6-67D8-25D3-7D18-196132B439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7205E05-B4CA-121D-2BC0-508C0A640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CE60C1E-A10A-5A6A-34FC-7F61B7932BC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2DF7200-02DB-D35C-4D47-EF3C2E89F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663A86-F1E6-A50D-B6AE-80C078BAA9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D7AD4E9-6F65-4EDD-C633-FFE388525FA0}"/>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8" name="Tijdelijke aanduiding voor voettekst 7">
            <a:extLst>
              <a:ext uri="{FF2B5EF4-FFF2-40B4-BE49-F238E27FC236}">
                <a16:creationId xmlns:a16="http://schemas.microsoft.com/office/drawing/2014/main" id="{4B44905B-C460-AD32-24C0-FF602340DEF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C12413-EB9C-775B-AB4E-1F6146A0AE6D}"/>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367105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9810D-14E8-8DA7-1F5D-3E561D8BFA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3B9D51D-3F70-10E1-D998-F41E9E85FBBE}"/>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4" name="Tijdelijke aanduiding voor voettekst 3">
            <a:extLst>
              <a:ext uri="{FF2B5EF4-FFF2-40B4-BE49-F238E27FC236}">
                <a16:creationId xmlns:a16="http://schemas.microsoft.com/office/drawing/2014/main" id="{9E81F6C4-2398-291A-5468-A534E94617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D32AED4-1121-D0DA-7B39-CB9623B51011}"/>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259524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66F145-1FD4-60EE-88B8-72781ABBA27A}"/>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3" name="Tijdelijke aanduiding voor voettekst 2">
            <a:extLst>
              <a:ext uri="{FF2B5EF4-FFF2-40B4-BE49-F238E27FC236}">
                <a16:creationId xmlns:a16="http://schemas.microsoft.com/office/drawing/2014/main" id="{EFDC0111-9902-4E50-EC6C-4CAB364A83B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4469440-F259-70D8-E1D5-2DB737F16921}"/>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406786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F274D-E0C9-9E61-EBAF-263A0BA635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10EC5B-4F97-A33E-1637-94B88FE91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33A6402-AE64-D0A5-13AE-810ACAC08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D2D80D-5453-E3AB-FB8B-7905DD4AC682}"/>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6" name="Tijdelijke aanduiding voor voettekst 5">
            <a:extLst>
              <a:ext uri="{FF2B5EF4-FFF2-40B4-BE49-F238E27FC236}">
                <a16:creationId xmlns:a16="http://schemas.microsoft.com/office/drawing/2014/main" id="{E89369AA-0035-BE66-8CC2-31975295A8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C99A77-4E19-974D-AF92-440136A03033}"/>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138521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A2F8F-B9AD-2F92-5DF2-05246B42CFB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E04BDC5-1D9A-1931-AF5E-024B9F911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E5F795-7407-F0F0-AE93-1F3BC5705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E715CC-0135-821A-DBE8-886E317C286F}"/>
              </a:ext>
            </a:extLst>
          </p:cNvPr>
          <p:cNvSpPr>
            <a:spLocks noGrp="1"/>
          </p:cNvSpPr>
          <p:nvPr>
            <p:ph type="dt" sz="half" idx="10"/>
          </p:nvPr>
        </p:nvSpPr>
        <p:spPr/>
        <p:txBody>
          <a:bodyPr/>
          <a:lstStyle/>
          <a:p>
            <a:fld id="{5D7F1B11-44CF-44CD-97A3-62B6C4C5F5CF}" type="datetimeFigureOut">
              <a:rPr lang="nl-NL" smtClean="0"/>
              <a:t>2-6-2025</a:t>
            </a:fld>
            <a:endParaRPr lang="nl-NL"/>
          </a:p>
        </p:txBody>
      </p:sp>
      <p:sp>
        <p:nvSpPr>
          <p:cNvPr id="6" name="Tijdelijke aanduiding voor voettekst 5">
            <a:extLst>
              <a:ext uri="{FF2B5EF4-FFF2-40B4-BE49-F238E27FC236}">
                <a16:creationId xmlns:a16="http://schemas.microsoft.com/office/drawing/2014/main" id="{214F7C1C-889E-CECA-4C59-88C0E1ECF7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05723D-46EE-B81D-E8CC-A65D54F202EB}"/>
              </a:ext>
            </a:extLst>
          </p:cNvPr>
          <p:cNvSpPr>
            <a:spLocks noGrp="1"/>
          </p:cNvSpPr>
          <p:nvPr>
            <p:ph type="sldNum" sz="quarter" idx="12"/>
          </p:nvPr>
        </p:nvSpPr>
        <p:spPr/>
        <p:txBody>
          <a:bodyPr/>
          <a:lstStyle/>
          <a:p>
            <a:fld id="{125ED926-BAA3-4F97-A7FA-19C7AB1F4245}" type="slidenum">
              <a:rPr lang="nl-NL" smtClean="0"/>
              <a:t>‹nr.›</a:t>
            </a:fld>
            <a:endParaRPr lang="nl-NL"/>
          </a:p>
        </p:txBody>
      </p:sp>
    </p:spTree>
    <p:extLst>
      <p:ext uri="{BB962C8B-B14F-4D97-AF65-F5344CB8AC3E}">
        <p14:creationId xmlns:p14="http://schemas.microsoft.com/office/powerpoint/2010/main" val="164125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A7CF73-2CB9-098F-1DC6-27E711CD0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E28A338-C715-40C0-1750-BA3E2FD03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79B80E-99AD-1BEE-380D-6912B6DE2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F1B11-44CF-44CD-97A3-62B6C4C5F5CF}" type="datetimeFigureOut">
              <a:rPr lang="nl-NL" smtClean="0"/>
              <a:t>2-6-2025</a:t>
            </a:fld>
            <a:endParaRPr lang="nl-NL"/>
          </a:p>
        </p:txBody>
      </p:sp>
      <p:sp>
        <p:nvSpPr>
          <p:cNvPr id="5" name="Tijdelijke aanduiding voor voettekst 4">
            <a:extLst>
              <a:ext uri="{FF2B5EF4-FFF2-40B4-BE49-F238E27FC236}">
                <a16:creationId xmlns:a16="http://schemas.microsoft.com/office/drawing/2014/main" id="{4E04A69B-1454-5C1B-896F-731FE9DB9A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CEA0C6-27DC-7A53-2D4B-F17D56CB3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ED926-BAA3-4F97-A7FA-19C7AB1F4245}" type="slidenum">
              <a:rPr lang="nl-NL" smtClean="0"/>
              <a:t>‹nr.›</a:t>
            </a:fld>
            <a:endParaRPr lang="nl-NL"/>
          </a:p>
        </p:txBody>
      </p:sp>
    </p:spTree>
    <p:extLst>
      <p:ext uri="{BB962C8B-B14F-4D97-AF65-F5344CB8AC3E}">
        <p14:creationId xmlns:p14="http://schemas.microsoft.com/office/powerpoint/2010/main" val="8617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813E15A0-3178-8AD3-22E7-CE58FEF5837B}"/>
              </a:ext>
            </a:extLst>
          </p:cNvPr>
          <p:cNvSpPr txBox="1"/>
          <p:nvPr/>
        </p:nvSpPr>
        <p:spPr>
          <a:xfrm>
            <a:off x="158495" y="2670049"/>
            <a:ext cx="11122925" cy="29905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err="1">
                <a:ln>
                  <a:noFill/>
                </a:ln>
                <a:solidFill>
                  <a:prstClr val="black"/>
                </a:solidFill>
                <a:effectLst/>
                <a:uLnTx/>
                <a:uFillTx/>
                <a:latin typeface="Calibri" panose="020F0502020204030204"/>
                <a:ea typeface="+mn-ea"/>
                <a:cs typeface="+mn-cs"/>
              </a:rPr>
              <a:t>Omschrijvng</a:t>
            </a: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Patty Coat Nano Coating Hout is een houtbescherming dat optimale bescherming biedt voor </a:t>
            </a:r>
            <a:r>
              <a:rPr kumimoji="0" lang="nl-NL" sz="2000" i="0" u="none" strike="noStrike" kern="1200" cap="none" spc="0" normalizeH="0" baseline="0" noProof="0" dirty="0">
                <a:ln>
                  <a:noFill/>
                </a:ln>
                <a:solidFill>
                  <a:prstClr val="black"/>
                </a:solidFill>
                <a:effectLst/>
                <a:uLnTx/>
                <a:uFillTx/>
                <a:latin typeface="Calibri" panose="020F0502020204030204"/>
                <a:ea typeface="+mn-ea"/>
                <a:cs typeface="+mn-cs"/>
              </a:rPr>
              <a:t>onbehandelde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houten oppervlakken tegen weersinvloeden, vuil en veroudering</a:t>
            </a:r>
            <a:b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zonder de natuurlijke uitstraling aan te tasten. Deze PFAS-vrije en biologisch</a:t>
            </a:r>
            <a:b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afbreekbare Nano Coating vormt een onzichtbare beschermlaag die vocht, vuil en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UV-straling</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weerstaat.</a:t>
            </a:r>
            <a:b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90000"/>
              </a:lnSpc>
              <a:spcBef>
                <a:spcPts val="1000"/>
              </a:spcBef>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Deze duurzame, water gedragen Nano Coating is speciaal ontwikkeld voor gebruik op onbehandelde oppervlakken van zowel harde als zachte houtsoorten. De coating dringt door tot in de poriën van het hout en biedt een sterke bescherming tegen het binnendringen van water en vuil.</a:t>
            </a:r>
          </a:p>
        </p:txBody>
      </p:sp>
      <p:pic>
        <p:nvPicPr>
          <p:cNvPr id="2" name="Afbeelding 1">
            <a:extLst>
              <a:ext uri="{FF2B5EF4-FFF2-40B4-BE49-F238E27FC236}">
                <a16:creationId xmlns:a16="http://schemas.microsoft.com/office/drawing/2014/main" id="{D0E17273-D36C-D2B9-3F56-D95BF0E6A3D0}"/>
              </a:ext>
            </a:extLst>
          </p:cNvPr>
          <p:cNvPicPr>
            <a:picLocks noChangeAspect="1"/>
          </p:cNvPicPr>
          <p:nvPr/>
        </p:nvPicPr>
        <p:blipFill>
          <a:blip r:embed="rId3"/>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627AAECA-EF55-87AB-1405-815A0A1AFF94}"/>
              </a:ext>
            </a:extLst>
          </p:cNvPr>
          <p:cNvSpPr txBox="1"/>
          <p:nvPr/>
        </p:nvSpPr>
        <p:spPr>
          <a:xfrm>
            <a:off x="6803136" y="370886"/>
            <a:ext cx="4901184" cy="830997"/>
          </a:xfrm>
          <a:prstGeom prst="rect">
            <a:avLst/>
          </a:prstGeom>
          <a:noFill/>
        </p:spPr>
        <p:txBody>
          <a:bodyPr wrap="square">
            <a:spAutoFit/>
          </a:bodyPr>
          <a:lstStyle/>
          <a:p>
            <a:r>
              <a:rPr kumimoji="0" lang="nl-NL" sz="4800" b="0" i="0" u="none" strike="noStrike" kern="1200" cap="none" spc="0" normalizeH="0" baseline="0" noProof="0" dirty="0">
                <a:ln>
                  <a:noFill/>
                </a:ln>
                <a:solidFill>
                  <a:prstClr val="black"/>
                </a:solidFill>
                <a:effectLst/>
                <a:uLnTx/>
                <a:uFillTx/>
                <a:latin typeface="Calibri Light" panose="020F0302020204030204"/>
                <a:ea typeface="+mj-ea"/>
                <a:cs typeface="+mj-cs"/>
              </a:rPr>
              <a:t>Product informatie</a:t>
            </a:r>
            <a:endParaRPr lang="nl-NL" dirty="0"/>
          </a:p>
        </p:txBody>
      </p:sp>
      <p:sp>
        <p:nvSpPr>
          <p:cNvPr id="7" name="Tekstvak 6">
            <a:extLst>
              <a:ext uri="{FF2B5EF4-FFF2-40B4-BE49-F238E27FC236}">
                <a16:creationId xmlns:a16="http://schemas.microsoft.com/office/drawing/2014/main" id="{F2491358-20ED-D80A-61B9-0B549875F1EB}"/>
              </a:ext>
            </a:extLst>
          </p:cNvPr>
          <p:cNvSpPr txBox="1"/>
          <p:nvPr/>
        </p:nvSpPr>
        <p:spPr>
          <a:xfrm>
            <a:off x="243840" y="1853107"/>
            <a:ext cx="4303776" cy="646331"/>
          </a:xfrm>
          <a:prstGeom prst="rect">
            <a:avLst/>
          </a:prstGeom>
          <a:noFill/>
        </p:spPr>
        <p:txBody>
          <a:bodyPr wrap="square">
            <a:spAutoFit/>
          </a:bodyPr>
          <a:lstStyle/>
          <a:p>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lang="nl-NL" dirty="0"/>
          </a:p>
        </p:txBody>
      </p:sp>
    </p:spTree>
    <p:extLst>
      <p:ext uri="{BB962C8B-B14F-4D97-AF65-F5344CB8AC3E}">
        <p14:creationId xmlns:p14="http://schemas.microsoft.com/office/powerpoint/2010/main" val="304284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vak 30">
            <a:extLst>
              <a:ext uri="{FF2B5EF4-FFF2-40B4-BE49-F238E27FC236}">
                <a16:creationId xmlns:a16="http://schemas.microsoft.com/office/drawing/2014/main" id="{E5743F45-BD5D-84FB-6321-CF883A61DDF8}"/>
              </a:ext>
            </a:extLst>
          </p:cNvPr>
          <p:cNvSpPr txBox="1"/>
          <p:nvPr/>
        </p:nvSpPr>
        <p:spPr>
          <a:xfrm>
            <a:off x="259391" y="2513994"/>
            <a:ext cx="9092821"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Zelfs na behandeling blijft het hout ademend, wat zorgt voor een natuurlijke uitstraling en behoud van kwaliteit. Bovendien is de coating robuust genoeg om extreme weersomstandigheden te weerstaan, wat maakt dat uw houten oppervlakken langdurig beschermd blijven.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F0000"/>
                </a:solidFill>
                <a:effectLst/>
                <a:uLnTx/>
                <a:uFillTx/>
                <a:latin typeface="Calibri" panose="020F0502020204030204"/>
                <a:ea typeface="+mn-ea"/>
                <a:cs typeface="+mn-cs"/>
              </a:rPr>
              <a:t>LET OP!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Alleen toepassen op onbehandeld hout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b="0" i="0" dirty="0">
                <a:solidFill>
                  <a:srgbClr val="000000"/>
                </a:solidFill>
                <a:effectLst/>
                <a:latin typeface="Inter"/>
              </a:rPr>
              <a:t>Bij impregneren wordt een beschermende vloeistof diep in het hout aangebracht, waardoor het beter bestand is tegen vocht, schimmels, insecten en andere vormen van houtrot. Dit zorgt ervoor dat het hout langer mooi blijft en minder onderhoud vergt.</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3C1B2A7C-4610-E416-C481-B2EA399FA91E}"/>
              </a:ext>
            </a:extLst>
          </p:cNvPr>
          <p:cNvPicPr>
            <a:picLocks noChangeAspect="1"/>
          </p:cNvPicPr>
          <p:nvPr/>
        </p:nvPicPr>
        <p:blipFill>
          <a:blip r:embed="rId3"/>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1D82DB17-0A23-1C3A-4961-B1C8B51B4CE7}"/>
              </a:ext>
            </a:extLst>
          </p:cNvPr>
          <p:cNvSpPr txBox="1"/>
          <p:nvPr/>
        </p:nvSpPr>
        <p:spPr>
          <a:xfrm>
            <a:off x="6864096" y="261158"/>
            <a:ext cx="49255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4CA4ADAE-1DCC-C242-22B3-C68000487322}"/>
              </a:ext>
            </a:extLst>
          </p:cNvPr>
          <p:cNvSpPr txBox="1"/>
          <p:nvPr/>
        </p:nvSpPr>
        <p:spPr>
          <a:xfrm>
            <a:off x="256032" y="1828723"/>
            <a:ext cx="46329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4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E43E485B-97ED-64CA-5DD6-9D656A4A2B38}"/>
              </a:ext>
            </a:extLst>
          </p:cNvPr>
          <p:cNvSpPr txBox="1"/>
          <p:nvPr/>
        </p:nvSpPr>
        <p:spPr>
          <a:xfrm>
            <a:off x="536448" y="2456795"/>
            <a:ext cx="5071872" cy="4401205"/>
          </a:xfrm>
          <a:prstGeom prst="rect">
            <a:avLst/>
          </a:prstGeom>
          <a:noFill/>
        </p:spPr>
        <p:txBody>
          <a:bodyPr wrap="square" rtlCol="0">
            <a:spAutoFit/>
          </a:bodyPr>
          <a:lstStyle/>
          <a:p>
            <a:r>
              <a:rPr lang="nl-NL" sz="2000" b="1" dirty="0"/>
              <a:t>Toepassing:</a:t>
            </a:r>
            <a:br>
              <a:rPr lang="nl-NL" sz="2000" b="1" dirty="0"/>
            </a:br>
            <a:br>
              <a:rPr lang="nl-NL" sz="2000" b="1" dirty="0"/>
            </a:br>
            <a:r>
              <a:rPr lang="nl-NL" sz="2000" dirty="0"/>
              <a:t>Geschikt voor producten van diverse houtsoorten waaronder eikenhout, mahonie hout, teakhout, vurenhout en onbehandeld hout. Ideaal voortoepassingen zoals:</a:t>
            </a:r>
          </a:p>
          <a:p>
            <a:endParaRPr lang="nl-NL" sz="2000" dirty="0"/>
          </a:p>
          <a:p>
            <a:pPr marL="342900" indent="-342900">
              <a:buFont typeface="Wingdings" panose="05000000000000000000" pitchFamily="2" charset="2"/>
              <a:buChar char="ü"/>
            </a:pPr>
            <a:r>
              <a:rPr lang="nl-NL" sz="2000" dirty="0"/>
              <a:t>Tuinmeubelen,</a:t>
            </a:r>
          </a:p>
          <a:p>
            <a:pPr marL="342900" indent="-342900">
              <a:buFont typeface="Wingdings" panose="05000000000000000000" pitchFamily="2" charset="2"/>
              <a:buChar char="ü"/>
            </a:pPr>
            <a:r>
              <a:rPr lang="nl-NL" sz="2000" dirty="0"/>
              <a:t>Houten gevelbekleding,</a:t>
            </a:r>
          </a:p>
          <a:p>
            <a:pPr marL="342900" indent="-342900">
              <a:buFont typeface="Wingdings" panose="05000000000000000000" pitchFamily="2" charset="2"/>
              <a:buChar char="ü"/>
            </a:pPr>
            <a:r>
              <a:rPr lang="nl-NL" sz="2000" dirty="0"/>
              <a:t>Scheepsonderdelen,</a:t>
            </a:r>
          </a:p>
          <a:p>
            <a:pPr marL="342900" indent="-342900">
              <a:buFont typeface="Wingdings" panose="05000000000000000000" pitchFamily="2" charset="2"/>
              <a:buChar char="ü"/>
            </a:pPr>
            <a:r>
              <a:rPr lang="nl-NL" sz="2000" dirty="0"/>
              <a:t>Houten terrassen,</a:t>
            </a:r>
          </a:p>
          <a:p>
            <a:pPr marL="342900" indent="-342900">
              <a:buFont typeface="Wingdings" panose="05000000000000000000" pitchFamily="2" charset="2"/>
              <a:buChar char="ü"/>
            </a:pPr>
            <a:r>
              <a:rPr lang="nl-NL" sz="2000" dirty="0"/>
              <a:t>Vloeren,</a:t>
            </a:r>
          </a:p>
          <a:p>
            <a:pPr marL="342900" indent="-342900">
              <a:buFont typeface="Wingdings" panose="05000000000000000000" pitchFamily="2" charset="2"/>
              <a:buChar char="ü"/>
            </a:pPr>
            <a:r>
              <a:rPr lang="nl-NL" sz="2000" dirty="0"/>
              <a:t>Schuttingen,</a:t>
            </a:r>
          </a:p>
          <a:p>
            <a:pPr marL="342900" indent="-342900">
              <a:buFont typeface="Wingdings" panose="05000000000000000000" pitchFamily="2" charset="2"/>
              <a:buChar char="ü"/>
            </a:pPr>
            <a:r>
              <a:rPr lang="nl-NL" sz="2000" dirty="0"/>
              <a:t>Houten kozijnen</a:t>
            </a:r>
          </a:p>
        </p:txBody>
      </p:sp>
      <p:pic>
        <p:nvPicPr>
          <p:cNvPr id="2" name="Afbeelding 1">
            <a:extLst>
              <a:ext uri="{FF2B5EF4-FFF2-40B4-BE49-F238E27FC236}">
                <a16:creationId xmlns:a16="http://schemas.microsoft.com/office/drawing/2014/main" id="{FCB255F7-3828-0642-6A0F-82C7B01B422B}"/>
              </a:ext>
            </a:extLst>
          </p:cNvPr>
          <p:cNvPicPr>
            <a:picLocks noChangeAspect="1"/>
          </p:cNvPicPr>
          <p:nvPr/>
        </p:nvPicPr>
        <p:blipFill>
          <a:blip r:embed="rId2"/>
          <a:stretch>
            <a:fillRect/>
          </a:stretch>
        </p:blipFill>
        <p:spPr>
          <a:xfrm>
            <a:off x="207265" y="87813"/>
            <a:ext cx="4783786" cy="1546045"/>
          </a:xfrm>
          <a:prstGeom prst="rect">
            <a:avLst/>
          </a:prstGeom>
        </p:spPr>
      </p:pic>
      <p:sp>
        <p:nvSpPr>
          <p:cNvPr id="5" name="Tekstvak 4">
            <a:extLst>
              <a:ext uri="{FF2B5EF4-FFF2-40B4-BE49-F238E27FC236}">
                <a16:creationId xmlns:a16="http://schemas.microsoft.com/office/drawing/2014/main" id="{D26ED86A-FD91-BF75-9503-8721A854EBD1}"/>
              </a:ext>
            </a:extLst>
          </p:cNvPr>
          <p:cNvSpPr txBox="1"/>
          <p:nvPr/>
        </p:nvSpPr>
        <p:spPr>
          <a:xfrm>
            <a:off x="6888480" y="535478"/>
            <a:ext cx="49377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vak 8">
            <a:extLst>
              <a:ext uri="{FF2B5EF4-FFF2-40B4-BE49-F238E27FC236}">
                <a16:creationId xmlns:a16="http://schemas.microsoft.com/office/drawing/2014/main" id="{99FF3170-540A-1798-ABCC-A84B0699CAF4}"/>
              </a:ext>
            </a:extLst>
          </p:cNvPr>
          <p:cNvSpPr txBox="1"/>
          <p:nvPr/>
        </p:nvSpPr>
        <p:spPr>
          <a:xfrm>
            <a:off x="268224" y="179824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88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B39428C5-6C84-54C7-E86C-656BBC22ACF4}"/>
              </a:ext>
            </a:extLst>
          </p:cNvPr>
          <p:cNvSpPr>
            <a:spLocks noGrp="1"/>
          </p:cNvSpPr>
          <p:nvPr>
            <p:ph idx="1"/>
          </p:nvPr>
        </p:nvSpPr>
        <p:spPr>
          <a:xfrm>
            <a:off x="297180" y="2501909"/>
            <a:ext cx="11353800" cy="3998794"/>
          </a:xfrm>
        </p:spPr>
        <p:txBody>
          <a:bodyPr>
            <a:noAutofit/>
          </a:bodyPr>
          <a:lstStyle/>
          <a:p>
            <a:pPr marL="0" indent="0">
              <a:buNone/>
            </a:pPr>
            <a:r>
              <a:rPr lang="nl-NL" sz="2000" b="1" dirty="0"/>
              <a:t>Structuur:</a:t>
            </a:r>
            <a:br>
              <a:rPr lang="nl-NL" sz="2000" b="1" dirty="0"/>
            </a:br>
            <a:r>
              <a:rPr lang="nl-NL" sz="2000" dirty="0"/>
              <a:t>Onbehandelde oppervlakken van hard- en zachte houtsoorten</a:t>
            </a:r>
          </a:p>
          <a:p>
            <a:pPr marL="0" indent="0">
              <a:buNone/>
            </a:pPr>
            <a:r>
              <a:rPr lang="nl-NL" sz="2000" b="1" dirty="0"/>
              <a:t>Kenmerken:</a:t>
            </a:r>
          </a:p>
          <a:p>
            <a:pPr>
              <a:buFont typeface="Wingdings" panose="05000000000000000000" pitchFamily="2" charset="2"/>
              <a:buChar char="ü"/>
            </a:pPr>
            <a:r>
              <a:rPr lang="nl-NL" sz="2000" dirty="0"/>
              <a:t>PFAS vrij </a:t>
            </a:r>
            <a:br>
              <a:rPr lang="nl-NL" sz="2000" dirty="0"/>
            </a:br>
            <a:r>
              <a:rPr lang="nl-NL" sz="2000" dirty="0"/>
              <a:t>Biologisch afbreekbaar</a:t>
            </a:r>
            <a:br>
              <a:rPr lang="nl-NL" sz="2000" dirty="0"/>
            </a:br>
            <a:r>
              <a:rPr lang="nl-NL" sz="2000" dirty="0"/>
              <a:t>Reductie kalkaanslag</a:t>
            </a:r>
            <a:br>
              <a:rPr lang="nl-NL" sz="2000" dirty="0"/>
            </a:br>
            <a:r>
              <a:rPr lang="nl-NL" sz="2000" dirty="0"/>
              <a:t>UV en kleurbescherming</a:t>
            </a:r>
            <a:br>
              <a:rPr lang="nl-NL" sz="2000" dirty="0"/>
            </a:br>
            <a:r>
              <a:rPr lang="nl-NL" sz="2000" dirty="0"/>
              <a:t>Eenvoudig aan te brengen</a:t>
            </a:r>
            <a:br>
              <a:rPr lang="nl-NL" sz="2000" dirty="0"/>
            </a:br>
            <a:r>
              <a:rPr lang="nl-NL" sz="2000" dirty="0"/>
              <a:t>Water- en vuilafstotend</a:t>
            </a:r>
            <a:br>
              <a:rPr lang="nl-NL" sz="2000" dirty="0"/>
            </a:br>
            <a:r>
              <a:rPr lang="nl-NL" sz="2000" dirty="0"/>
              <a:t>Voorkomt streepvorming en algengroei </a:t>
            </a:r>
            <a:br>
              <a:rPr lang="nl-NL" sz="2000" dirty="0"/>
            </a:br>
            <a:r>
              <a:rPr lang="nl-NL" sz="2000" dirty="0" err="1"/>
              <a:t>UV-filter</a:t>
            </a:r>
            <a:r>
              <a:rPr lang="nl-NL" sz="2000" dirty="0"/>
              <a:t> tegen vergrijzing </a:t>
            </a:r>
            <a:br>
              <a:rPr lang="nl-NL" sz="2000" dirty="0"/>
            </a:br>
            <a:r>
              <a:rPr lang="nl-NL" sz="2000" dirty="0"/>
              <a:t>Langdurige bescherming </a:t>
            </a:r>
            <a:br>
              <a:rPr lang="nl-NL" sz="2000" dirty="0"/>
            </a:br>
            <a:r>
              <a:rPr lang="nl-NL" sz="2000" dirty="0"/>
              <a:t>Uitzonderlijk duurzaam</a:t>
            </a:r>
          </a:p>
        </p:txBody>
      </p:sp>
      <p:pic>
        <p:nvPicPr>
          <p:cNvPr id="2" name="Afbeelding 1">
            <a:extLst>
              <a:ext uri="{FF2B5EF4-FFF2-40B4-BE49-F238E27FC236}">
                <a16:creationId xmlns:a16="http://schemas.microsoft.com/office/drawing/2014/main" id="{AC90776B-BB0B-45E6-A78E-7AD18F717DF5}"/>
              </a:ext>
            </a:extLst>
          </p:cNvPr>
          <p:cNvPicPr>
            <a:picLocks noChangeAspect="1"/>
          </p:cNvPicPr>
          <p:nvPr/>
        </p:nvPicPr>
        <p:blipFill>
          <a:blip r:embed="rId2"/>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4E82B7C7-FA24-65FE-A4EC-5BD33C411DA0}"/>
              </a:ext>
            </a:extLst>
          </p:cNvPr>
          <p:cNvSpPr txBox="1"/>
          <p:nvPr/>
        </p:nvSpPr>
        <p:spPr>
          <a:xfrm>
            <a:off x="6742176" y="456230"/>
            <a:ext cx="50596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75537C32-6362-6476-8F0B-EB3A5D9597AB}"/>
              </a:ext>
            </a:extLst>
          </p:cNvPr>
          <p:cNvSpPr txBox="1"/>
          <p:nvPr/>
        </p:nvSpPr>
        <p:spPr>
          <a:xfrm>
            <a:off x="219456" y="1865299"/>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46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1E52-4319-8C00-A0E0-2F077330BF8A}"/>
            </a:ext>
          </a:extLst>
        </p:cNvPr>
        <p:cNvGrpSpPr/>
        <p:nvPr/>
      </p:nvGrpSpPr>
      <p:grpSpPr>
        <a:xfrm>
          <a:off x="0" y="0"/>
          <a:ext cx="0" cy="0"/>
          <a:chOff x="0" y="0"/>
          <a:chExt cx="0" cy="0"/>
        </a:xfrm>
      </p:grpSpPr>
      <p:sp>
        <p:nvSpPr>
          <p:cNvPr id="8" name="Tekstvak 7">
            <a:extLst>
              <a:ext uri="{FF2B5EF4-FFF2-40B4-BE49-F238E27FC236}">
                <a16:creationId xmlns:a16="http://schemas.microsoft.com/office/drawing/2014/main" id="{8C93E43E-4DF3-7524-423F-A14DD643586E}"/>
              </a:ext>
            </a:extLst>
          </p:cNvPr>
          <p:cNvSpPr txBox="1"/>
          <p:nvPr/>
        </p:nvSpPr>
        <p:spPr>
          <a:xfrm>
            <a:off x="184553" y="2456795"/>
            <a:ext cx="11150220" cy="4401205"/>
          </a:xfrm>
          <a:prstGeom prst="rect">
            <a:avLst/>
          </a:prstGeom>
          <a:noFill/>
        </p:spPr>
        <p:txBody>
          <a:bodyPr wrap="square" rtlCol="0">
            <a:spAutoFit/>
          </a:bodyPr>
          <a:lstStyle/>
          <a:p>
            <a:r>
              <a:rPr lang="nl-NL" sz="2000" b="1" dirty="0"/>
              <a:t>Gebruiksaanwijzing: </a:t>
            </a:r>
            <a:br>
              <a:rPr lang="nl-NL" sz="2000" b="1" dirty="0"/>
            </a:br>
            <a:endParaRPr lang="nl-NL" sz="2000" b="1" dirty="0"/>
          </a:p>
          <a:p>
            <a:r>
              <a:rPr lang="nl-NL" sz="2000" b="1" dirty="0"/>
              <a:t>Reinig het oppervlak: </a:t>
            </a:r>
            <a:r>
              <a:rPr lang="nl-NL" sz="2000" dirty="0"/>
              <a:t>Voor een optimale werking brengt u de coating aan op een schone, droge en vetvrije ondergrond.</a:t>
            </a:r>
            <a:br>
              <a:rPr lang="nl-NL" sz="2000" dirty="0"/>
            </a:br>
            <a:endParaRPr lang="nl-NL" sz="2000" dirty="0"/>
          </a:p>
          <a:p>
            <a:r>
              <a:rPr lang="nl-NL" sz="2000" b="1" dirty="0"/>
              <a:t>Aanbrengen: </a:t>
            </a:r>
            <a:r>
              <a:rPr lang="nl-NL" sz="2000" dirty="0"/>
              <a:t>Breng de coating onverdund aan door middel van(dompelen, sprayen, rollen) of machinaal met spray- en spuitsystemen. Wees niet zuinig met de hoeveelheid en herhaal tot het oppervlak licht begint te schuimen.</a:t>
            </a:r>
            <a:br>
              <a:rPr lang="nl-NL" sz="2000" dirty="0"/>
            </a:br>
            <a:endParaRPr lang="nl-NL" sz="2000" dirty="0"/>
          </a:p>
          <a:p>
            <a:r>
              <a:rPr lang="nl-NL" sz="2000" b="1" dirty="0"/>
              <a:t>Laat drogen: </a:t>
            </a:r>
            <a:r>
              <a:rPr lang="nl-NL" sz="2000" dirty="0"/>
              <a:t>Wacht een aantal uren met het gebruik van water op het oppervlak tot de coating volledig is uitgehard.</a:t>
            </a:r>
          </a:p>
          <a:p>
            <a:r>
              <a:rPr lang="nl-NL" sz="2000" dirty="0"/>
              <a:t>Gebruik handschoenen en ventileer de ruimte!</a:t>
            </a:r>
          </a:p>
          <a:p>
            <a:br>
              <a:rPr lang="nl-NL" sz="2000" dirty="0"/>
            </a:br>
            <a:r>
              <a:rPr lang="nl-NL" sz="2000" b="1" dirty="0"/>
              <a:t>Werking: </a:t>
            </a:r>
            <a:r>
              <a:rPr lang="nl-NL" sz="2000" dirty="0"/>
              <a:t>Na behandeling gaat hout weer jarenlang mee. </a:t>
            </a:r>
          </a:p>
        </p:txBody>
      </p:sp>
      <p:pic>
        <p:nvPicPr>
          <p:cNvPr id="2" name="Afbeelding 1">
            <a:extLst>
              <a:ext uri="{FF2B5EF4-FFF2-40B4-BE49-F238E27FC236}">
                <a16:creationId xmlns:a16="http://schemas.microsoft.com/office/drawing/2014/main" id="{5450B9ED-5338-5526-38ED-8318FD51E425}"/>
              </a:ext>
            </a:extLst>
          </p:cNvPr>
          <p:cNvPicPr>
            <a:picLocks noChangeAspect="1"/>
          </p:cNvPicPr>
          <p:nvPr/>
        </p:nvPicPr>
        <p:blipFill>
          <a:blip r:embed="rId2"/>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1ECF6A79-E7D2-3388-EF0A-E6FA832A6B8B}"/>
              </a:ext>
            </a:extLst>
          </p:cNvPr>
          <p:cNvSpPr txBox="1"/>
          <p:nvPr/>
        </p:nvSpPr>
        <p:spPr>
          <a:xfrm>
            <a:off x="6815328" y="504998"/>
            <a:ext cx="51084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AD4218A2-4A76-D718-B447-EC51460C020F}"/>
              </a:ext>
            </a:extLst>
          </p:cNvPr>
          <p:cNvSpPr txBox="1"/>
          <p:nvPr/>
        </p:nvSpPr>
        <p:spPr>
          <a:xfrm>
            <a:off x="304800" y="1743379"/>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6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E0AECC2-3621-A437-0F52-1BDF349AEBA6}"/>
              </a:ext>
            </a:extLst>
          </p:cNvPr>
          <p:cNvSpPr txBox="1"/>
          <p:nvPr/>
        </p:nvSpPr>
        <p:spPr>
          <a:xfrm>
            <a:off x="316992" y="2797916"/>
            <a:ext cx="3755136" cy="1631216"/>
          </a:xfrm>
          <a:prstGeom prst="rect">
            <a:avLst/>
          </a:prstGeom>
          <a:noFill/>
        </p:spPr>
        <p:txBody>
          <a:bodyPr wrap="square" rtlCol="0">
            <a:spAutoFit/>
          </a:bodyPr>
          <a:lstStyle/>
          <a:p>
            <a:r>
              <a:rPr lang="nl-NL" sz="2000" b="1" dirty="0"/>
              <a:t>Verkrijgbaar in:</a:t>
            </a:r>
            <a:br>
              <a:rPr lang="nl-NL" sz="2000" b="1" dirty="0"/>
            </a:br>
            <a:r>
              <a:rPr lang="nl-NL" sz="2000" dirty="0"/>
              <a:t>250ml</a:t>
            </a:r>
          </a:p>
          <a:p>
            <a:r>
              <a:rPr lang="nl-NL" sz="2000" dirty="0"/>
              <a:t>1 liter</a:t>
            </a:r>
          </a:p>
          <a:p>
            <a:r>
              <a:rPr lang="nl-NL" sz="2000" dirty="0"/>
              <a:t>5 liter	</a:t>
            </a:r>
          </a:p>
          <a:p>
            <a:r>
              <a:rPr lang="nl-NL" sz="2000" dirty="0"/>
              <a:t>10 liter</a:t>
            </a:r>
          </a:p>
        </p:txBody>
      </p:sp>
      <p:pic>
        <p:nvPicPr>
          <p:cNvPr id="3" name="Afbeelding 2">
            <a:extLst>
              <a:ext uri="{FF2B5EF4-FFF2-40B4-BE49-F238E27FC236}">
                <a16:creationId xmlns:a16="http://schemas.microsoft.com/office/drawing/2014/main" id="{90480D6C-C75F-A071-BA28-21F6E371023B}"/>
              </a:ext>
            </a:extLst>
          </p:cNvPr>
          <p:cNvPicPr>
            <a:picLocks noChangeAspect="1"/>
          </p:cNvPicPr>
          <p:nvPr/>
        </p:nvPicPr>
        <p:blipFill>
          <a:blip r:embed="rId2"/>
          <a:stretch>
            <a:fillRect/>
          </a:stretch>
        </p:blipFill>
        <p:spPr>
          <a:xfrm>
            <a:off x="320645" y="4370452"/>
            <a:ext cx="2276252" cy="2280859"/>
          </a:xfrm>
          <a:prstGeom prst="rect">
            <a:avLst/>
          </a:prstGeom>
        </p:spPr>
      </p:pic>
      <p:pic>
        <p:nvPicPr>
          <p:cNvPr id="5" name="Afbeelding 4">
            <a:extLst>
              <a:ext uri="{FF2B5EF4-FFF2-40B4-BE49-F238E27FC236}">
                <a16:creationId xmlns:a16="http://schemas.microsoft.com/office/drawing/2014/main" id="{0F236003-7864-7C66-2D4E-A0C671CEB265}"/>
              </a:ext>
            </a:extLst>
          </p:cNvPr>
          <p:cNvPicPr>
            <a:picLocks noChangeAspect="1"/>
          </p:cNvPicPr>
          <p:nvPr/>
        </p:nvPicPr>
        <p:blipFill>
          <a:blip r:embed="rId3"/>
          <a:stretch>
            <a:fillRect/>
          </a:stretch>
        </p:blipFill>
        <p:spPr>
          <a:xfrm>
            <a:off x="5718048" y="4279392"/>
            <a:ext cx="2194560" cy="2451167"/>
          </a:xfrm>
          <a:prstGeom prst="rect">
            <a:avLst/>
          </a:prstGeom>
        </p:spPr>
      </p:pic>
      <p:pic>
        <p:nvPicPr>
          <p:cNvPr id="7" name="Afbeelding 6">
            <a:extLst>
              <a:ext uri="{FF2B5EF4-FFF2-40B4-BE49-F238E27FC236}">
                <a16:creationId xmlns:a16="http://schemas.microsoft.com/office/drawing/2014/main" id="{D65844A2-7CD9-965A-9A89-DA93784DEDF1}"/>
              </a:ext>
            </a:extLst>
          </p:cNvPr>
          <p:cNvPicPr>
            <a:picLocks noChangeAspect="1"/>
          </p:cNvPicPr>
          <p:nvPr/>
        </p:nvPicPr>
        <p:blipFill>
          <a:blip r:embed="rId4"/>
          <a:stretch>
            <a:fillRect/>
          </a:stretch>
        </p:blipFill>
        <p:spPr>
          <a:xfrm>
            <a:off x="2971274" y="4328160"/>
            <a:ext cx="2295670" cy="2341440"/>
          </a:xfrm>
          <a:prstGeom prst="rect">
            <a:avLst/>
          </a:prstGeom>
        </p:spPr>
      </p:pic>
      <p:pic>
        <p:nvPicPr>
          <p:cNvPr id="8" name="Afbeelding 7">
            <a:extLst>
              <a:ext uri="{FF2B5EF4-FFF2-40B4-BE49-F238E27FC236}">
                <a16:creationId xmlns:a16="http://schemas.microsoft.com/office/drawing/2014/main" id="{0B52BBC8-07B5-C48D-114D-DC4C12EFE036}"/>
              </a:ext>
            </a:extLst>
          </p:cNvPr>
          <p:cNvPicPr>
            <a:picLocks noChangeAspect="1"/>
          </p:cNvPicPr>
          <p:nvPr/>
        </p:nvPicPr>
        <p:blipFill>
          <a:blip r:embed="rId5"/>
          <a:stretch>
            <a:fillRect/>
          </a:stretch>
        </p:blipFill>
        <p:spPr>
          <a:xfrm>
            <a:off x="8339328" y="4279450"/>
            <a:ext cx="2308323" cy="2426150"/>
          </a:xfrm>
          <a:prstGeom prst="rect">
            <a:avLst/>
          </a:prstGeom>
        </p:spPr>
      </p:pic>
      <p:pic>
        <p:nvPicPr>
          <p:cNvPr id="9" name="Afbeelding 8">
            <a:extLst>
              <a:ext uri="{FF2B5EF4-FFF2-40B4-BE49-F238E27FC236}">
                <a16:creationId xmlns:a16="http://schemas.microsoft.com/office/drawing/2014/main" id="{F53BBC63-76D1-05AB-BD39-36498453E35D}"/>
              </a:ext>
            </a:extLst>
          </p:cNvPr>
          <p:cNvPicPr>
            <a:picLocks noChangeAspect="1"/>
          </p:cNvPicPr>
          <p:nvPr/>
        </p:nvPicPr>
        <p:blipFill>
          <a:blip r:embed="rId6"/>
          <a:stretch>
            <a:fillRect/>
          </a:stretch>
        </p:blipFill>
        <p:spPr>
          <a:xfrm>
            <a:off x="207265" y="87813"/>
            <a:ext cx="4783786" cy="1546045"/>
          </a:xfrm>
          <a:prstGeom prst="rect">
            <a:avLst/>
          </a:prstGeom>
        </p:spPr>
      </p:pic>
      <p:sp>
        <p:nvSpPr>
          <p:cNvPr id="11" name="Tekstvak 10">
            <a:extLst>
              <a:ext uri="{FF2B5EF4-FFF2-40B4-BE49-F238E27FC236}">
                <a16:creationId xmlns:a16="http://schemas.microsoft.com/office/drawing/2014/main" id="{5A8B9CDE-9611-A67D-94D2-78627CF747FD}"/>
              </a:ext>
            </a:extLst>
          </p:cNvPr>
          <p:cNvSpPr txBox="1"/>
          <p:nvPr/>
        </p:nvSpPr>
        <p:spPr>
          <a:xfrm>
            <a:off x="6717792" y="462326"/>
            <a:ext cx="484022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73832D8-A1BA-973B-2411-95FC549C7D0E}"/>
              </a:ext>
            </a:extLst>
          </p:cNvPr>
          <p:cNvSpPr txBox="1"/>
          <p:nvPr/>
        </p:nvSpPr>
        <p:spPr>
          <a:xfrm>
            <a:off x="219456" y="1822627"/>
            <a:ext cx="325526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16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311FD41-28B6-AF41-28A8-FBE555A9AC53}"/>
              </a:ext>
            </a:extLst>
          </p:cNvPr>
          <p:cNvPicPr>
            <a:picLocks noChangeAspect="1"/>
          </p:cNvPicPr>
          <p:nvPr/>
        </p:nvPicPr>
        <p:blipFill>
          <a:blip r:embed="rId2"/>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2FB1BE4D-B76E-0CC0-9BFF-380CE69B9B79}"/>
              </a:ext>
            </a:extLst>
          </p:cNvPr>
          <p:cNvSpPr txBox="1"/>
          <p:nvPr/>
        </p:nvSpPr>
        <p:spPr>
          <a:xfrm>
            <a:off x="6766560" y="651302"/>
            <a:ext cx="48036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 informatie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A5F360CE-94A4-A94C-F207-CBC80D25A2E6}"/>
              </a:ext>
            </a:extLst>
          </p:cNvPr>
          <p:cNvSpPr txBox="1"/>
          <p:nvPr/>
        </p:nvSpPr>
        <p:spPr>
          <a:xfrm>
            <a:off x="268224" y="1962835"/>
            <a:ext cx="4486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CC155E28-81AC-8A9B-EFE3-8F3DD24D177C}"/>
              </a:ext>
            </a:extLst>
          </p:cNvPr>
          <p:cNvSpPr txBox="1"/>
          <p:nvPr/>
        </p:nvSpPr>
        <p:spPr>
          <a:xfrm>
            <a:off x="265176" y="2646864"/>
            <a:ext cx="11256264" cy="3507948"/>
          </a:xfrm>
          <a:prstGeom prst="rect">
            <a:avLst/>
          </a:prstGeom>
          <a:noFill/>
        </p:spPr>
        <p:txBody>
          <a:bodyPr wrap="square">
            <a:spAutoFit/>
          </a:bodyPr>
          <a:lstStyle/>
          <a:p>
            <a:pPr>
              <a:lnSpc>
                <a:spcPct val="107000"/>
              </a:lnSpc>
              <a:spcAft>
                <a:spcPts val="800"/>
              </a:spcAft>
            </a:pPr>
            <a:r>
              <a:rPr lang="nl-NL" sz="1800" b="1" dirty="0">
                <a:solidFill>
                  <a:srgbClr val="000000"/>
                </a:solidFill>
                <a:effectLst/>
                <a:latin typeface="Calibri" panose="020F0502020204030204" pitchFamily="34" charset="0"/>
                <a:ea typeface="Calibri" panose="020F0502020204030204" pitchFamily="34" charset="0"/>
              </a:rPr>
              <a:t>Kleur en glans:                                </a:t>
            </a:r>
            <a:r>
              <a:rPr lang="nl-NL" sz="1800" dirty="0">
                <a:solidFill>
                  <a:srgbClr val="000000"/>
                </a:solidFill>
                <a:effectLst/>
                <a:latin typeface="Calibri" panose="020F0502020204030204" pitchFamily="34" charset="0"/>
                <a:ea typeface="Calibri" panose="020F0502020204030204" pitchFamily="34" charset="0"/>
              </a:rPr>
              <a:t>Kleurloos.  Droogt kleurloos op (geen dekking). Onzichtbaar</a:t>
            </a:r>
          </a:p>
          <a:p>
            <a:pPr>
              <a:lnSpc>
                <a:spcPct val="107000"/>
              </a:lnSpc>
              <a:spcAft>
                <a:spcPts val="800"/>
              </a:spcAft>
            </a:pPr>
            <a:r>
              <a:rPr lang="nl-NL" sz="1800" b="1" kern="100" dirty="0">
                <a:solidFill>
                  <a:srgbClr val="000000"/>
                </a:solidFill>
                <a:effectLst/>
                <a:latin typeface="Calibri" panose="020F0502020204030204" pitchFamily="34" charset="0"/>
                <a:ea typeface="Calibri" panose="020F0502020204030204" pitchFamily="34" charset="0"/>
              </a:rPr>
              <a:t>PH waarde:		      </a:t>
            </a:r>
            <a:r>
              <a:rPr lang="nl-NL" sz="1800" kern="100" dirty="0">
                <a:solidFill>
                  <a:srgbClr val="000000"/>
                </a:solidFill>
                <a:effectLst/>
                <a:latin typeface="Calibri" panose="020F0502020204030204" pitchFamily="34" charset="0"/>
                <a:ea typeface="Calibri" panose="020F0502020204030204" pitchFamily="34" charset="0"/>
              </a:rPr>
              <a:t>4</a:t>
            </a:r>
            <a:br>
              <a:rPr lang="nl-NL" sz="1800" kern="100" dirty="0">
                <a:solidFill>
                  <a:srgbClr val="000000"/>
                </a:solidFill>
                <a:effectLst/>
                <a:latin typeface="Calibri" panose="020F0502020204030204" pitchFamily="34" charset="0"/>
                <a:ea typeface="Calibri" panose="020F0502020204030204" pitchFamily="34" charset="0"/>
              </a:rPr>
            </a:br>
            <a:r>
              <a:rPr lang="nl-NL" sz="1800" b="1" kern="100" dirty="0">
                <a:solidFill>
                  <a:srgbClr val="000000"/>
                </a:solidFill>
                <a:effectLst/>
                <a:latin typeface="Calibri" panose="020F0502020204030204" pitchFamily="34" charset="0"/>
                <a:ea typeface="Calibri" panose="020F0502020204030204" pitchFamily="34" charset="0"/>
              </a:rPr>
              <a:t>Verbruik:			      </a:t>
            </a:r>
            <a:r>
              <a:rPr lang="nl-NL" sz="1800" kern="100" dirty="0">
                <a:solidFill>
                  <a:srgbClr val="000000"/>
                </a:solidFill>
                <a:effectLst/>
                <a:latin typeface="Calibri" panose="020F0502020204030204" pitchFamily="34" charset="0"/>
                <a:ea typeface="Calibri" panose="020F0502020204030204" pitchFamily="34" charset="0"/>
              </a:rPr>
              <a:t>Theoretisch rendement op een gladde ondergrond ca 24-32m2p/l (1 laag)</a:t>
            </a:r>
            <a:br>
              <a:rPr lang="nl-NL" sz="1800" kern="100" dirty="0">
                <a:solidFill>
                  <a:srgbClr val="000000"/>
                </a:solidFill>
                <a:effectLst/>
                <a:latin typeface="Calibri" panose="020F0502020204030204" pitchFamily="34" charset="0"/>
                <a:ea typeface="Calibri" panose="020F0502020204030204" pitchFamily="34" charset="0"/>
              </a:rPr>
            </a:br>
            <a:r>
              <a:rPr lang="nl-NL" sz="1800" kern="100" dirty="0">
                <a:solidFill>
                  <a:srgbClr val="000000"/>
                </a:solidFill>
                <a:effectLst/>
                <a:latin typeface="Calibri" panose="020F0502020204030204" pitchFamily="34" charset="0"/>
                <a:ea typeface="Calibri" panose="020F0502020204030204" pitchFamily="34" charset="0"/>
              </a:rPr>
              <a:t>			      Het aangegeven verbruik is een richtwaarde. Afhankelijk van de aard van de 				      ondergrond en de verwerking kan deze afwijken. Exacte verbruiken kunnen uitsluitend 			      per project d.m.v. proefvlakken bepaald worden.</a:t>
            </a:r>
            <a:br>
              <a:rPr lang="nl-NL" sz="1800" kern="100" dirty="0">
                <a:solidFill>
                  <a:srgbClr val="000000"/>
                </a:solidFill>
                <a:effectLst/>
                <a:latin typeface="Calibri" panose="020F0502020204030204" pitchFamily="34" charset="0"/>
                <a:ea typeface="Calibri" panose="020F0502020204030204" pitchFamily="34" charset="0"/>
              </a:rPr>
            </a:br>
            <a:br>
              <a:rPr lang="nl-NL" sz="1800" kern="100" dirty="0">
                <a:solidFill>
                  <a:srgbClr val="000000"/>
                </a:solidFill>
                <a:effectLst/>
                <a:latin typeface="Calibri" panose="020F0502020204030204" pitchFamily="34" charset="0"/>
                <a:ea typeface="Calibri" panose="020F0502020204030204" pitchFamily="34" charset="0"/>
              </a:rPr>
            </a:br>
            <a:r>
              <a:rPr lang="nl-NL" sz="1800" b="1" kern="100" dirty="0">
                <a:solidFill>
                  <a:srgbClr val="000000"/>
                </a:solidFill>
                <a:effectLst/>
                <a:latin typeface="Calibri" panose="020F0502020204030204" pitchFamily="34" charset="0"/>
                <a:ea typeface="Calibri" panose="020F0502020204030204" pitchFamily="34" charset="0"/>
              </a:rPr>
              <a:t>Maatregelen ter beheersing van blootstelling: </a:t>
            </a:r>
            <a:r>
              <a:rPr lang="nl-NL" sz="1800" kern="100" dirty="0">
                <a:solidFill>
                  <a:srgbClr val="000000"/>
                </a:solidFill>
                <a:effectLst/>
                <a:latin typeface="Calibri" panose="020F0502020204030204" pitchFamily="34" charset="0"/>
                <a:ea typeface="Calibri" panose="020F0502020204030204" pitchFamily="34" charset="0"/>
              </a:rPr>
              <a:t>Zorg voor een geschikte ventilatie in de verwerkingsruimte.</a:t>
            </a:r>
          </a:p>
          <a:p>
            <a:pPr>
              <a:lnSpc>
                <a:spcPct val="107000"/>
              </a:lnSpc>
              <a:spcAft>
                <a:spcPts val="800"/>
              </a:spcAft>
            </a:pPr>
            <a:r>
              <a:rPr lang="nl-NL" sz="1800" b="1" kern="100" dirty="0">
                <a:solidFill>
                  <a:srgbClr val="000000"/>
                </a:solidFill>
                <a:effectLst/>
                <a:latin typeface="Calibri" panose="020F0502020204030204" pitchFamily="34" charset="0"/>
                <a:ea typeface="Calibri" panose="020F0502020204030204" pitchFamily="34" charset="0"/>
              </a:rPr>
              <a:t>Persoonlijke beschermingsuitrusting: </a:t>
            </a:r>
            <a:r>
              <a:rPr lang="nl-NL" sz="1800" dirty="0">
                <a:solidFill>
                  <a:srgbClr val="000000"/>
                </a:solidFill>
                <a:effectLst/>
                <a:latin typeface="Calibri" panose="020F0502020204030204" pitchFamily="34" charset="0"/>
                <a:ea typeface="Calibri" panose="020F0502020204030204" pitchFamily="34" charset="0"/>
              </a:rPr>
              <a:t>Handschoenen. Veiligheidsbril </a:t>
            </a:r>
            <a:r>
              <a:rPr lang="nl-NL" kern="100" dirty="0">
                <a:solidFill>
                  <a:srgbClr val="000000"/>
                </a:solidFill>
                <a:latin typeface="Calibri" panose="020F0502020204030204" pitchFamily="34" charset="0"/>
                <a:ea typeface="Calibri" panose="020F0502020204030204" pitchFamily="34" charset="0"/>
              </a:rPr>
              <a:t>			      </a:t>
            </a:r>
            <a:endParaRPr lang="nl-NL" sz="2800" kern="100" dirty="0">
              <a:solidFill>
                <a:srgbClr val="000000"/>
              </a:solidFill>
              <a:latin typeface="Calibri" panose="020F0502020204030204" pitchFamily="34" charset="0"/>
              <a:ea typeface="Calibri" panose="020F0502020204030204" pitchFamily="34" charset="0"/>
            </a:endParaRPr>
          </a:p>
          <a:p>
            <a:pPr>
              <a:lnSpc>
                <a:spcPct val="107000"/>
              </a:lnSpc>
              <a:spcAft>
                <a:spcPts val="800"/>
              </a:spcAft>
            </a:pPr>
            <a:endParaRPr lang="nl-NL" sz="2800" kern="100" dirty="0">
              <a:solidFill>
                <a:srgbClr val="000000"/>
              </a:solidFill>
              <a:effectLst/>
              <a:latin typeface="Calibri" panose="020F0502020204030204" pitchFamily="34" charset="0"/>
              <a:ea typeface="Calibri" panose="020F0502020204030204" pitchFamily="34" charset="0"/>
            </a:endParaRPr>
          </a:p>
        </p:txBody>
      </p:sp>
      <p:pic>
        <p:nvPicPr>
          <p:cNvPr id="11" name="Afbeelding 10">
            <a:extLst>
              <a:ext uri="{FF2B5EF4-FFF2-40B4-BE49-F238E27FC236}">
                <a16:creationId xmlns:a16="http://schemas.microsoft.com/office/drawing/2014/main" id="{17FC34B8-9A70-E42F-9266-BFD932137884}"/>
              </a:ext>
            </a:extLst>
          </p:cNvPr>
          <p:cNvPicPr>
            <a:picLocks noChangeAspect="1"/>
          </p:cNvPicPr>
          <p:nvPr/>
        </p:nvPicPr>
        <p:blipFill>
          <a:blip r:embed="rId3"/>
          <a:stretch>
            <a:fillRect/>
          </a:stretch>
        </p:blipFill>
        <p:spPr>
          <a:xfrm>
            <a:off x="7046872" y="5501613"/>
            <a:ext cx="2389839" cy="609653"/>
          </a:xfrm>
          <a:prstGeom prst="rect">
            <a:avLst/>
          </a:prstGeom>
        </p:spPr>
      </p:pic>
    </p:spTree>
    <p:extLst>
      <p:ext uri="{BB962C8B-B14F-4D97-AF65-F5344CB8AC3E}">
        <p14:creationId xmlns:p14="http://schemas.microsoft.com/office/powerpoint/2010/main" val="247148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E4296-E88C-A445-834C-AB74BAEFAA81}"/>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3F268A30-B074-6664-B9A5-4B857141D79E}"/>
              </a:ext>
            </a:extLst>
          </p:cNvPr>
          <p:cNvPicPr>
            <a:picLocks noChangeAspect="1"/>
          </p:cNvPicPr>
          <p:nvPr/>
        </p:nvPicPr>
        <p:blipFill>
          <a:blip r:embed="rId2"/>
          <a:stretch>
            <a:fillRect/>
          </a:stretch>
        </p:blipFill>
        <p:spPr>
          <a:xfrm>
            <a:off x="207265" y="87813"/>
            <a:ext cx="4783786" cy="1546045"/>
          </a:xfrm>
          <a:prstGeom prst="rect">
            <a:avLst/>
          </a:prstGeom>
        </p:spPr>
      </p:pic>
      <p:sp>
        <p:nvSpPr>
          <p:cNvPr id="4" name="Tekstvak 3">
            <a:extLst>
              <a:ext uri="{FF2B5EF4-FFF2-40B4-BE49-F238E27FC236}">
                <a16:creationId xmlns:a16="http://schemas.microsoft.com/office/drawing/2014/main" id="{F094E768-896B-C483-0BCB-05F4CEF490FE}"/>
              </a:ext>
            </a:extLst>
          </p:cNvPr>
          <p:cNvSpPr txBox="1"/>
          <p:nvPr/>
        </p:nvSpPr>
        <p:spPr>
          <a:xfrm>
            <a:off x="6766560" y="651302"/>
            <a:ext cx="4803648" cy="830997"/>
          </a:xfrm>
          <a:prstGeom prst="rect">
            <a:avLst/>
          </a:prstGeom>
          <a:noFill/>
        </p:spPr>
        <p:txBody>
          <a:bodyPr wrap="square">
            <a:spAutoFit/>
          </a:bodyPr>
          <a:lstStyle/>
          <a:p>
            <a:pPr lvl="0">
              <a:defRPr/>
            </a:pPr>
            <a:r>
              <a:rPr kumimoji="0" lang="nl-NL" sz="4800" b="0" i="0" u="none" strike="noStrike" kern="1200" cap="none" spc="0" normalizeH="0" baseline="0" noProof="0" dirty="0">
                <a:ln>
                  <a:noFill/>
                </a:ln>
                <a:solidFill>
                  <a:prstClr val="black"/>
                </a:solidFill>
                <a:effectLst/>
                <a:uLnTx/>
                <a:uFillTx/>
                <a:latin typeface="Calibri Light" panose="020F0302020204030204"/>
                <a:ea typeface="+mn-ea"/>
                <a:cs typeface="+mn-cs"/>
              </a:rPr>
              <a:t>Product</a:t>
            </a:r>
            <a:r>
              <a:rPr lang="nl-NL" sz="4800" dirty="0">
                <a:solidFill>
                  <a:prstClr val="black"/>
                </a:solidFill>
                <a:latin typeface="Calibri Light" panose="020F0302020204030204"/>
              </a:rPr>
              <a:t>informatie</a:t>
            </a:r>
            <a:endParaRPr kumimoji="0" lang="nl-NL"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DC8730E8-DD7A-3DD5-6C4F-4CA6E834F685}"/>
              </a:ext>
            </a:extLst>
          </p:cNvPr>
          <p:cNvSpPr txBox="1"/>
          <p:nvPr/>
        </p:nvSpPr>
        <p:spPr>
          <a:xfrm>
            <a:off x="268224" y="1718995"/>
            <a:ext cx="4486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outerShdw blurRad="60007" dist="310007" dir="7680000" sy="30000" kx="1300200" algn="ctr" rotWithShape="0">
                    <a:prstClr val="white">
                      <a:alpha val="32000"/>
                    </a:prstClr>
                  </a:outerShdw>
                </a:effectLst>
                <a:uLnTx/>
                <a:uFillTx/>
                <a:latin typeface="Calibri" panose="020F0502020204030204"/>
                <a:ea typeface="+mn-ea"/>
                <a:cs typeface="+mn-cs"/>
              </a:rPr>
              <a:t>Wood Coat</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1E17D55D-1E6E-69E9-F349-5536A4392CC4}"/>
              </a:ext>
            </a:extLst>
          </p:cNvPr>
          <p:cNvSpPr txBox="1"/>
          <p:nvPr/>
        </p:nvSpPr>
        <p:spPr>
          <a:xfrm>
            <a:off x="228600" y="2317680"/>
            <a:ext cx="11036808" cy="4363823"/>
          </a:xfrm>
          <a:prstGeom prst="rect">
            <a:avLst/>
          </a:prstGeom>
          <a:noFill/>
        </p:spPr>
        <p:txBody>
          <a:bodyPr wrap="square">
            <a:spAutoFit/>
          </a:bodyPr>
          <a:lstStyle/>
          <a:p>
            <a:pPr>
              <a:lnSpc>
                <a:spcPct val="107000"/>
              </a:lnSpc>
              <a:spcAft>
                <a:spcPts val="800"/>
              </a:spcAft>
            </a:pPr>
            <a:r>
              <a:rPr lang="nl-NL" sz="2000" b="1" kern="100" dirty="0">
                <a:solidFill>
                  <a:srgbClr val="000000"/>
                </a:solidFill>
                <a:effectLst/>
                <a:latin typeface="Calibri" panose="020F0502020204030204" pitchFamily="34" charset="0"/>
                <a:ea typeface="Calibri" panose="020F0502020204030204" pitchFamily="34" charset="0"/>
              </a:rPr>
              <a:t>Bescherming handen:		</a:t>
            </a:r>
            <a:r>
              <a:rPr lang="nl-NL" kern="100" dirty="0">
                <a:solidFill>
                  <a:srgbClr val="000000"/>
                </a:solidFill>
                <a:effectLst/>
                <a:latin typeface="Calibri" panose="020F0502020204030204" pitchFamily="34" charset="0"/>
                <a:ea typeface="Calibri" panose="020F0502020204030204" pitchFamily="34" charset="0"/>
              </a:rPr>
              <a:t>De keuze van een geschikte handschoen is niet alleen afhankelijk van het 				materiaal, maar ook van andere kwaliteitskenmerken en verschilt van 				fabrikant tot fabrikant. Geschikte chemicaliënbestendige handschoenen 			</a:t>
            </a:r>
            <a:r>
              <a:rPr lang="nl-NL" kern="100" dirty="0">
                <a:solidFill>
                  <a:srgbClr val="000000"/>
                </a:solidFill>
                <a:latin typeface="Calibri" panose="020F0502020204030204" pitchFamily="34" charset="0"/>
                <a:ea typeface="Calibri" panose="020F0502020204030204" pitchFamily="34" charset="0"/>
              </a:rPr>
              <a:t>	(EN 374</a:t>
            </a:r>
            <a:r>
              <a:rPr lang="nl-NL" kern="100" dirty="0">
                <a:solidFill>
                  <a:srgbClr val="000000"/>
                </a:solidFill>
                <a:effectLst/>
                <a:latin typeface="Calibri" panose="020F0502020204030204" pitchFamily="34" charset="0"/>
                <a:ea typeface="Calibri" panose="020F0502020204030204" pitchFamily="34" charset="0"/>
              </a:rPr>
              <a:t>) ook bij langer direct contact.</a:t>
            </a:r>
            <a:br>
              <a:rPr lang="nl-NL" kern="100" dirty="0">
                <a:solidFill>
                  <a:srgbClr val="000000"/>
                </a:solidFill>
                <a:effectLst/>
                <a:latin typeface="Calibri" panose="020F0502020204030204" pitchFamily="34" charset="0"/>
                <a:ea typeface="Calibri" panose="020F0502020204030204" pitchFamily="34" charset="0"/>
              </a:rPr>
            </a:br>
            <a:r>
              <a:rPr lang="nl-NL" b="1" kern="100" dirty="0">
                <a:solidFill>
                  <a:srgbClr val="000000"/>
                </a:solidFill>
                <a:latin typeface="Calibri" panose="020F0502020204030204" pitchFamily="34" charset="0"/>
                <a:ea typeface="Calibri" panose="020F0502020204030204" pitchFamily="34" charset="0"/>
              </a:rPr>
              <a:t>Aanbeveling:</a:t>
            </a:r>
            <a:r>
              <a:rPr lang="nl-NL" kern="100" dirty="0">
                <a:solidFill>
                  <a:srgbClr val="000000"/>
                </a:solidFill>
                <a:latin typeface="Calibri" panose="020F0502020204030204" pitchFamily="34" charset="0"/>
                <a:ea typeface="Calibri" panose="020F0502020204030204" pitchFamily="34" charset="0"/>
              </a:rPr>
              <a:t>			Beschermingsindex 6 overeenkomstig &gt; 480 minuten permeatie volgens 				EN 374: bv nitrilrubber &gt;0,4 mm </a:t>
            </a:r>
            <a:r>
              <a:rPr lang="nl-NL" dirty="0" err="1">
                <a:solidFill>
                  <a:srgbClr val="000000"/>
                </a:solidFill>
                <a:effectLst/>
                <a:latin typeface="Calibri" panose="020F0502020204030204" pitchFamily="34" charset="0"/>
                <a:ea typeface="Calibri" panose="020F0502020204030204" pitchFamily="34" charset="0"/>
              </a:rPr>
              <a:t>butylrubber</a:t>
            </a:r>
            <a:r>
              <a:rPr lang="nl-NL" dirty="0">
                <a:solidFill>
                  <a:srgbClr val="000000"/>
                </a:solidFill>
                <a:effectLst/>
                <a:latin typeface="Calibri" panose="020F0502020204030204" pitchFamily="34" charset="0"/>
                <a:ea typeface="Calibri" panose="020F0502020204030204" pitchFamily="34" charset="0"/>
              </a:rPr>
              <a:t> (&gt; = 0,7 mm) en anderen.</a:t>
            </a:r>
            <a:br>
              <a:rPr lang="nl-NL" dirty="0">
                <a:solidFill>
                  <a:srgbClr val="000000"/>
                </a:solidFill>
                <a:effectLst/>
                <a:latin typeface="Calibri" panose="020F0502020204030204" pitchFamily="34" charset="0"/>
                <a:ea typeface="Calibri" panose="020F0502020204030204" pitchFamily="34" charset="0"/>
              </a:rPr>
            </a:br>
            <a:br>
              <a:rPr lang="nl-NL" dirty="0">
                <a:solidFill>
                  <a:srgbClr val="000000"/>
                </a:solidFill>
                <a:effectLst/>
                <a:latin typeface="Calibri" panose="020F0502020204030204" pitchFamily="34" charset="0"/>
                <a:ea typeface="Calibri" panose="020F0502020204030204" pitchFamily="34" charset="0"/>
              </a:rPr>
            </a:br>
            <a:r>
              <a:rPr lang="nl-NL" b="1" kern="100" dirty="0">
                <a:solidFill>
                  <a:srgbClr val="000000"/>
                </a:solidFill>
                <a:effectLst/>
                <a:latin typeface="Calibri" panose="020F0502020204030204" pitchFamily="34" charset="0"/>
                <a:ea typeface="Calibri" panose="020F0502020204030204" pitchFamily="34" charset="0"/>
              </a:rPr>
              <a:t>Oogbescherming:			</a:t>
            </a:r>
            <a:r>
              <a:rPr lang="nl-NL" kern="100" dirty="0">
                <a:solidFill>
                  <a:srgbClr val="000000"/>
                </a:solidFill>
                <a:effectLst/>
                <a:latin typeface="Calibri" panose="020F0502020204030204" pitchFamily="34" charset="0"/>
                <a:ea typeface="Calibri" panose="020F0502020204030204" pitchFamily="34" charset="0"/>
              </a:rPr>
              <a:t>Veiligheidsbril met zijbescherming conform EN 166 dragen.</a:t>
            </a:r>
            <a:br>
              <a:rPr lang="nl-NL" kern="100" dirty="0">
                <a:solidFill>
                  <a:srgbClr val="000000"/>
                </a:solidFill>
                <a:effectLst/>
                <a:latin typeface="Calibri" panose="020F0502020204030204" pitchFamily="34" charset="0"/>
                <a:ea typeface="Calibri" panose="020F0502020204030204" pitchFamily="34" charset="0"/>
              </a:rPr>
            </a:br>
            <a:br>
              <a:rPr lang="nl-NL" kern="100" dirty="0">
                <a:solidFill>
                  <a:srgbClr val="000000"/>
                </a:solidFill>
                <a:effectLst/>
                <a:latin typeface="Calibri" panose="020F0502020204030204" pitchFamily="34" charset="0"/>
                <a:ea typeface="Calibri" panose="020F0502020204030204" pitchFamily="34" charset="0"/>
              </a:rPr>
            </a:br>
            <a:r>
              <a:rPr lang="nl-NL" b="1" kern="100" dirty="0">
                <a:solidFill>
                  <a:srgbClr val="000000"/>
                </a:solidFill>
                <a:effectLst/>
                <a:latin typeface="Calibri" panose="020F0502020204030204" pitchFamily="34" charset="0"/>
                <a:ea typeface="Calibri" panose="020F0502020204030204" pitchFamily="34" charset="0"/>
              </a:rPr>
              <a:t>Bescherming van de huid en het lichaam: </a:t>
            </a:r>
            <a:r>
              <a:rPr lang="nl-NL" dirty="0">
                <a:solidFill>
                  <a:srgbClr val="000000"/>
                </a:solidFill>
                <a:effectLst/>
                <a:latin typeface="Calibri" panose="020F0502020204030204" pitchFamily="34" charset="0"/>
                <a:ea typeface="Calibri" panose="020F0502020204030204" pitchFamily="34" charset="0"/>
              </a:rPr>
              <a:t>Niet vereist onder normale gebruiksomstandigheden</a:t>
            </a:r>
            <a:br>
              <a:rPr lang="nl-NL" dirty="0">
                <a:solidFill>
                  <a:srgbClr val="000000"/>
                </a:solidFill>
                <a:effectLst/>
                <a:latin typeface="Calibri" panose="020F0502020204030204" pitchFamily="34" charset="0"/>
                <a:ea typeface="Calibri" panose="020F0502020204030204" pitchFamily="34" charset="0"/>
              </a:rPr>
            </a:br>
            <a:r>
              <a:rPr lang="nl-NL" b="1" kern="100" dirty="0">
                <a:solidFill>
                  <a:srgbClr val="000000"/>
                </a:solidFill>
                <a:effectLst/>
                <a:latin typeface="Calibri" panose="020F0502020204030204" pitchFamily="34" charset="0"/>
                <a:ea typeface="Calibri" panose="020F0502020204030204" pitchFamily="34" charset="0"/>
              </a:rPr>
              <a:t>Bescherming luchtwegen:		     </a:t>
            </a:r>
            <a:r>
              <a:rPr lang="nl-NL" kern="100" dirty="0">
                <a:solidFill>
                  <a:srgbClr val="000000"/>
                </a:solidFill>
                <a:effectLst/>
                <a:latin typeface="Calibri" panose="020F0502020204030204" pitchFamily="34" charset="0"/>
                <a:ea typeface="Calibri" panose="020F0502020204030204" pitchFamily="34" charset="0"/>
              </a:rPr>
              <a:t>Normaal gesproken is geen persoonlijke ademhalingsbescherming vereist.</a:t>
            </a:r>
            <a:r>
              <a:rPr lang="nl-NL" dirty="0">
                <a:solidFill>
                  <a:srgbClr val="000000"/>
                </a:solidFill>
                <a:effectLst/>
                <a:latin typeface="Calibri" panose="020F0502020204030204" pitchFamily="34" charset="0"/>
                <a:ea typeface="Calibri" panose="020F0502020204030204" pitchFamily="34" charset="0"/>
              </a:rPr>
              <a:t> 			</a:t>
            </a:r>
            <a:r>
              <a:rPr lang="nl-NL" dirty="0">
                <a:solidFill>
                  <a:srgbClr val="000000"/>
                </a:solidFill>
                <a:latin typeface="Calibri" panose="020F0502020204030204" pitchFamily="34" charset="0"/>
                <a:ea typeface="Calibri" panose="020F0502020204030204" pitchFamily="34" charset="0"/>
              </a:rPr>
              <a:t>	     In geval </a:t>
            </a:r>
            <a:r>
              <a:rPr lang="nl-NL" dirty="0">
                <a:solidFill>
                  <a:srgbClr val="000000"/>
                </a:solidFill>
                <a:effectLst/>
                <a:latin typeface="Calibri" panose="020F0502020204030204" pitchFamily="34" charset="0"/>
                <a:ea typeface="Calibri" panose="020F0502020204030204" pitchFamily="34" charset="0"/>
              </a:rPr>
              <a:t>van het risico op overmatige vorming van stof een masker dragen.</a:t>
            </a:r>
            <a:r>
              <a:rPr lang="nl-NL" kern="100" dirty="0">
                <a:solidFill>
                  <a:srgbClr val="000000"/>
                </a:solidFill>
                <a:effectLst/>
                <a:latin typeface="Calibri" panose="020F0502020204030204" pitchFamily="34" charset="0"/>
                <a:ea typeface="Calibri" panose="020F0502020204030204" pitchFamily="34" charset="0"/>
              </a:rPr>
              <a:t> </a:t>
            </a:r>
          </a:p>
          <a:p>
            <a:pPr>
              <a:lnSpc>
                <a:spcPct val="107000"/>
              </a:lnSpc>
              <a:spcAft>
                <a:spcPts val="800"/>
              </a:spcAft>
            </a:pPr>
            <a:r>
              <a:rPr lang="nl-NL" b="1" kern="100" dirty="0">
                <a:solidFill>
                  <a:srgbClr val="000000"/>
                </a:solidFill>
                <a:effectLst/>
                <a:latin typeface="Calibri" panose="020F0502020204030204" pitchFamily="34" charset="0"/>
                <a:ea typeface="Calibri" panose="020F0502020204030204" pitchFamily="34" charset="0"/>
              </a:rPr>
              <a:t>Overige informatie:		     </a:t>
            </a:r>
            <a:r>
              <a:rPr lang="nl-NL" kern="100" dirty="0">
                <a:solidFill>
                  <a:srgbClr val="000000"/>
                </a:solidFill>
                <a:effectLst/>
                <a:latin typeface="Calibri" panose="020F0502020204030204" pitchFamily="34" charset="0"/>
                <a:ea typeface="Calibri" panose="020F0502020204030204" pitchFamily="34" charset="0"/>
              </a:rPr>
              <a:t>Niet eten, drinken of roken tijdens het gebruik.						     Voor extra informatie raadpleeg het MSDS blad</a:t>
            </a:r>
            <a:r>
              <a:rPr lang="nl-NL" sz="1800" kern="100" dirty="0">
                <a:solidFill>
                  <a:srgbClr val="000000"/>
                </a:solidFill>
                <a:effectLst/>
                <a:latin typeface="Calibri" panose="020F0502020204030204" pitchFamily="34" charset="0"/>
                <a:ea typeface="Calibri" panose="020F0502020204030204" pitchFamily="34" charset="0"/>
              </a:rPr>
              <a:t>.</a:t>
            </a:r>
            <a:endParaRPr lang="nl-NL" sz="2000" b="1" kern="1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119662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14758</TotalTime>
  <Words>743</Words>
  <Application>Microsoft Office PowerPoint</Application>
  <PresentationFormat>Breedbeeld</PresentationFormat>
  <Paragraphs>52</Paragraphs>
  <Slides>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Inter</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Biekman</dc:creator>
  <cp:lastModifiedBy>Patricia Biekman</cp:lastModifiedBy>
  <cp:revision>19</cp:revision>
  <dcterms:created xsi:type="dcterms:W3CDTF">2025-04-02T13:14:01Z</dcterms:created>
  <dcterms:modified xsi:type="dcterms:W3CDTF">2025-06-03T08:16:50Z</dcterms:modified>
</cp:coreProperties>
</file>