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029" autoAdjust="0"/>
    <p:restoredTop sz="94660"/>
  </p:normalViewPr>
  <p:slideViewPr>
    <p:cSldViewPr snapToGrid="0">
      <p:cViewPr varScale="1">
        <p:scale>
          <a:sx n="79" d="100"/>
          <a:sy n="79" d="100"/>
        </p:scale>
        <p:origin x="3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06E056-6EF9-F79E-83D6-A93860E35A95}"/>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DDABF0F-9791-B23D-00C0-909FB4C7F9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628CA3BE-C7D1-596E-C825-F5148D59CFEA}"/>
              </a:ext>
            </a:extLst>
          </p:cNvPr>
          <p:cNvSpPr>
            <a:spLocks noGrp="1"/>
          </p:cNvSpPr>
          <p:nvPr>
            <p:ph type="dt" sz="half" idx="10"/>
          </p:nvPr>
        </p:nvSpPr>
        <p:spPr/>
        <p:txBody>
          <a:bodyPr/>
          <a:lstStyle/>
          <a:p>
            <a:fld id="{C93FA6D7-52FC-4AB0-AFEB-AB37703ACFDE}"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27F98664-D23B-9B3C-0A9C-1F9FAF91C00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C49855B-DC2A-0B6B-BD1F-3014653C4031}"/>
              </a:ext>
            </a:extLst>
          </p:cNvPr>
          <p:cNvSpPr>
            <a:spLocks noGrp="1"/>
          </p:cNvSpPr>
          <p:nvPr>
            <p:ph type="sldNum" sz="quarter" idx="12"/>
          </p:nvPr>
        </p:nvSpPr>
        <p:spPr/>
        <p:txBody>
          <a:bodyPr/>
          <a:lstStyle/>
          <a:p>
            <a:fld id="{280A7EF8-602B-47B0-91AB-F45AF5A1B3FD}" type="slidenum">
              <a:rPr lang="nl-NL" smtClean="0"/>
              <a:t>‹nr.›</a:t>
            </a:fld>
            <a:endParaRPr lang="nl-NL"/>
          </a:p>
        </p:txBody>
      </p:sp>
    </p:spTree>
    <p:extLst>
      <p:ext uri="{BB962C8B-B14F-4D97-AF65-F5344CB8AC3E}">
        <p14:creationId xmlns:p14="http://schemas.microsoft.com/office/powerpoint/2010/main" val="1243142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C5048A-DC49-A1CC-937A-54B8435C123E}"/>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E16A095-08F6-2F96-434F-536D6651AECB}"/>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CD59025-6244-8F52-6411-A21E6F9C4641}"/>
              </a:ext>
            </a:extLst>
          </p:cNvPr>
          <p:cNvSpPr>
            <a:spLocks noGrp="1"/>
          </p:cNvSpPr>
          <p:nvPr>
            <p:ph type="dt" sz="half" idx="10"/>
          </p:nvPr>
        </p:nvSpPr>
        <p:spPr/>
        <p:txBody>
          <a:bodyPr/>
          <a:lstStyle/>
          <a:p>
            <a:fld id="{C93FA6D7-52FC-4AB0-AFEB-AB37703ACFDE}"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035EA565-5E14-99FF-DD8E-A139CBE154F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91BE662-C62D-FA29-47FC-8F67ADBC307D}"/>
              </a:ext>
            </a:extLst>
          </p:cNvPr>
          <p:cNvSpPr>
            <a:spLocks noGrp="1"/>
          </p:cNvSpPr>
          <p:nvPr>
            <p:ph type="sldNum" sz="quarter" idx="12"/>
          </p:nvPr>
        </p:nvSpPr>
        <p:spPr/>
        <p:txBody>
          <a:bodyPr/>
          <a:lstStyle/>
          <a:p>
            <a:fld id="{280A7EF8-602B-47B0-91AB-F45AF5A1B3FD}" type="slidenum">
              <a:rPr lang="nl-NL" smtClean="0"/>
              <a:t>‹nr.›</a:t>
            </a:fld>
            <a:endParaRPr lang="nl-NL"/>
          </a:p>
        </p:txBody>
      </p:sp>
    </p:spTree>
    <p:extLst>
      <p:ext uri="{BB962C8B-B14F-4D97-AF65-F5344CB8AC3E}">
        <p14:creationId xmlns:p14="http://schemas.microsoft.com/office/powerpoint/2010/main" val="3829899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4B5891D9-C3C5-23ED-1995-1F635B3EF571}"/>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4A1BE380-AF3B-255D-7D73-AF9FF34E54FF}"/>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5B6B9FB-5B0D-7627-C702-1C76C72BD4F7}"/>
              </a:ext>
            </a:extLst>
          </p:cNvPr>
          <p:cNvSpPr>
            <a:spLocks noGrp="1"/>
          </p:cNvSpPr>
          <p:nvPr>
            <p:ph type="dt" sz="half" idx="10"/>
          </p:nvPr>
        </p:nvSpPr>
        <p:spPr/>
        <p:txBody>
          <a:bodyPr/>
          <a:lstStyle/>
          <a:p>
            <a:fld id="{C93FA6D7-52FC-4AB0-AFEB-AB37703ACFDE}"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73AA7015-CF01-566C-9989-EE935A942E0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9E8C6F1-6878-F0D3-4966-F763813F09B5}"/>
              </a:ext>
            </a:extLst>
          </p:cNvPr>
          <p:cNvSpPr>
            <a:spLocks noGrp="1"/>
          </p:cNvSpPr>
          <p:nvPr>
            <p:ph type="sldNum" sz="quarter" idx="12"/>
          </p:nvPr>
        </p:nvSpPr>
        <p:spPr/>
        <p:txBody>
          <a:bodyPr/>
          <a:lstStyle/>
          <a:p>
            <a:fld id="{280A7EF8-602B-47B0-91AB-F45AF5A1B3FD}" type="slidenum">
              <a:rPr lang="nl-NL" smtClean="0"/>
              <a:t>‹nr.›</a:t>
            </a:fld>
            <a:endParaRPr lang="nl-NL"/>
          </a:p>
        </p:txBody>
      </p:sp>
    </p:spTree>
    <p:extLst>
      <p:ext uri="{BB962C8B-B14F-4D97-AF65-F5344CB8AC3E}">
        <p14:creationId xmlns:p14="http://schemas.microsoft.com/office/powerpoint/2010/main" val="21616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8F6498-45C0-D1F5-83E0-704629078DD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CE689E2A-A0AC-D6B1-95AD-5B679F7528C0}"/>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A66909C-2433-B186-010C-B0DC634D74CD}"/>
              </a:ext>
            </a:extLst>
          </p:cNvPr>
          <p:cNvSpPr>
            <a:spLocks noGrp="1"/>
          </p:cNvSpPr>
          <p:nvPr>
            <p:ph type="dt" sz="half" idx="10"/>
          </p:nvPr>
        </p:nvSpPr>
        <p:spPr/>
        <p:txBody>
          <a:bodyPr/>
          <a:lstStyle/>
          <a:p>
            <a:fld id="{C93FA6D7-52FC-4AB0-AFEB-AB37703ACFDE}"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BB3C88FA-9FBD-F146-1731-28EA172BEFA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CD42C34-5654-59E7-2B50-AB04F86FB9CC}"/>
              </a:ext>
            </a:extLst>
          </p:cNvPr>
          <p:cNvSpPr>
            <a:spLocks noGrp="1"/>
          </p:cNvSpPr>
          <p:nvPr>
            <p:ph type="sldNum" sz="quarter" idx="12"/>
          </p:nvPr>
        </p:nvSpPr>
        <p:spPr/>
        <p:txBody>
          <a:bodyPr/>
          <a:lstStyle/>
          <a:p>
            <a:fld id="{280A7EF8-602B-47B0-91AB-F45AF5A1B3FD}" type="slidenum">
              <a:rPr lang="nl-NL" smtClean="0"/>
              <a:t>‹nr.›</a:t>
            </a:fld>
            <a:endParaRPr lang="nl-NL"/>
          </a:p>
        </p:txBody>
      </p:sp>
    </p:spTree>
    <p:extLst>
      <p:ext uri="{BB962C8B-B14F-4D97-AF65-F5344CB8AC3E}">
        <p14:creationId xmlns:p14="http://schemas.microsoft.com/office/powerpoint/2010/main" val="1593710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2C5952-4599-5E39-D502-821B79117692}"/>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785D4F1F-560F-8A90-4B0C-319B1C1C4F3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A0FD5D04-E969-06FA-7310-DE2012535872}"/>
              </a:ext>
            </a:extLst>
          </p:cNvPr>
          <p:cNvSpPr>
            <a:spLocks noGrp="1"/>
          </p:cNvSpPr>
          <p:nvPr>
            <p:ph type="dt" sz="half" idx="10"/>
          </p:nvPr>
        </p:nvSpPr>
        <p:spPr/>
        <p:txBody>
          <a:bodyPr/>
          <a:lstStyle/>
          <a:p>
            <a:fld id="{C93FA6D7-52FC-4AB0-AFEB-AB37703ACFDE}"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678402D4-A1F2-571A-EE17-221962BF09A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856E20F4-311F-87C8-A9FC-12BE42A2E7AB}"/>
              </a:ext>
            </a:extLst>
          </p:cNvPr>
          <p:cNvSpPr>
            <a:spLocks noGrp="1"/>
          </p:cNvSpPr>
          <p:nvPr>
            <p:ph type="sldNum" sz="quarter" idx="12"/>
          </p:nvPr>
        </p:nvSpPr>
        <p:spPr/>
        <p:txBody>
          <a:bodyPr/>
          <a:lstStyle/>
          <a:p>
            <a:fld id="{280A7EF8-602B-47B0-91AB-F45AF5A1B3FD}" type="slidenum">
              <a:rPr lang="nl-NL" smtClean="0"/>
              <a:t>‹nr.›</a:t>
            </a:fld>
            <a:endParaRPr lang="nl-NL"/>
          </a:p>
        </p:txBody>
      </p:sp>
    </p:spTree>
    <p:extLst>
      <p:ext uri="{BB962C8B-B14F-4D97-AF65-F5344CB8AC3E}">
        <p14:creationId xmlns:p14="http://schemas.microsoft.com/office/powerpoint/2010/main" val="30937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2D40EC-3567-8C32-4020-20E26AAA5DCB}"/>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960AF895-B511-C01A-96D5-58608637C8AE}"/>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1980AE8E-EAA3-0E7A-ACA8-F5A84E7F299F}"/>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965ABBFF-9762-82B1-D1B6-226192F0B54A}"/>
              </a:ext>
            </a:extLst>
          </p:cNvPr>
          <p:cNvSpPr>
            <a:spLocks noGrp="1"/>
          </p:cNvSpPr>
          <p:nvPr>
            <p:ph type="dt" sz="half" idx="10"/>
          </p:nvPr>
        </p:nvSpPr>
        <p:spPr/>
        <p:txBody>
          <a:bodyPr/>
          <a:lstStyle/>
          <a:p>
            <a:fld id="{C93FA6D7-52FC-4AB0-AFEB-AB37703ACFDE}"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150B3682-3EF7-01AD-756F-18B3F7B59D8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030BF005-6831-A712-8DE4-3FE29D6B6158}"/>
              </a:ext>
            </a:extLst>
          </p:cNvPr>
          <p:cNvSpPr>
            <a:spLocks noGrp="1"/>
          </p:cNvSpPr>
          <p:nvPr>
            <p:ph type="sldNum" sz="quarter" idx="12"/>
          </p:nvPr>
        </p:nvSpPr>
        <p:spPr/>
        <p:txBody>
          <a:bodyPr/>
          <a:lstStyle/>
          <a:p>
            <a:fld id="{280A7EF8-602B-47B0-91AB-F45AF5A1B3FD}" type="slidenum">
              <a:rPr lang="nl-NL" smtClean="0"/>
              <a:t>‹nr.›</a:t>
            </a:fld>
            <a:endParaRPr lang="nl-NL"/>
          </a:p>
        </p:txBody>
      </p:sp>
    </p:spTree>
    <p:extLst>
      <p:ext uri="{BB962C8B-B14F-4D97-AF65-F5344CB8AC3E}">
        <p14:creationId xmlns:p14="http://schemas.microsoft.com/office/powerpoint/2010/main" val="990834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F932A9-1801-C032-7C08-FA39C99C0A4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F8CB9525-A228-9198-B639-76CF8A21B8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39BAC1DE-E4C6-B0EF-223E-4DFB8F77DC68}"/>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3B0F9019-2625-39C2-26DE-AC99357988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1AD57B29-CA29-1869-4042-968CBA5B0CC8}"/>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652A47F4-3CE0-3B6E-064C-81398E52CDB2}"/>
              </a:ext>
            </a:extLst>
          </p:cNvPr>
          <p:cNvSpPr>
            <a:spLocks noGrp="1"/>
          </p:cNvSpPr>
          <p:nvPr>
            <p:ph type="dt" sz="half" idx="10"/>
          </p:nvPr>
        </p:nvSpPr>
        <p:spPr/>
        <p:txBody>
          <a:bodyPr/>
          <a:lstStyle/>
          <a:p>
            <a:fld id="{C93FA6D7-52FC-4AB0-AFEB-AB37703ACFDE}" type="datetimeFigureOut">
              <a:rPr lang="nl-NL" smtClean="0"/>
              <a:t>5-6-2025</a:t>
            </a:fld>
            <a:endParaRPr lang="nl-NL"/>
          </a:p>
        </p:txBody>
      </p:sp>
      <p:sp>
        <p:nvSpPr>
          <p:cNvPr id="8" name="Tijdelijke aanduiding voor voettekst 7">
            <a:extLst>
              <a:ext uri="{FF2B5EF4-FFF2-40B4-BE49-F238E27FC236}">
                <a16:creationId xmlns:a16="http://schemas.microsoft.com/office/drawing/2014/main" id="{700D87C4-BFF1-F6BD-6E0C-416135420B2E}"/>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2A4267DA-214C-8EAF-A24B-FA84F6120DEC}"/>
              </a:ext>
            </a:extLst>
          </p:cNvPr>
          <p:cNvSpPr>
            <a:spLocks noGrp="1"/>
          </p:cNvSpPr>
          <p:nvPr>
            <p:ph type="sldNum" sz="quarter" idx="12"/>
          </p:nvPr>
        </p:nvSpPr>
        <p:spPr/>
        <p:txBody>
          <a:bodyPr/>
          <a:lstStyle/>
          <a:p>
            <a:fld id="{280A7EF8-602B-47B0-91AB-F45AF5A1B3FD}" type="slidenum">
              <a:rPr lang="nl-NL" smtClean="0"/>
              <a:t>‹nr.›</a:t>
            </a:fld>
            <a:endParaRPr lang="nl-NL"/>
          </a:p>
        </p:txBody>
      </p:sp>
    </p:spTree>
    <p:extLst>
      <p:ext uri="{BB962C8B-B14F-4D97-AF65-F5344CB8AC3E}">
        <p14:creationId xmlns:p14="http://schemas.microsoft.com/office/powerpoint/2010/main" val="203196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B05AD3-70DD-CC4D-70CA-BB4FE26A3085}"/>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53A7C850-A525-5163-2696-C620370D1236}"/>
              </a:ext>
            </a:extLst>
          </p:cNvPr>
          <p:cNvSpPr>
            <a:spLocks noGrp="1"/>
          </p:cNvSpPr>
          <p:nvPr>
            <p:ph type="dt" sz="half" idx="10"/>
          </p:nvPr>
        </p:nvSpPr>
        <p:spPr/>
        <p:txBody>
          <a:bodyPr/>
          <a:lstStyle/>
          <a:p>
            <a:fld id="{C93FA6D7-52FC-4AB0-AFEB-AB37703ACFDE}" type="datetimeFigureOut">
              <a:rPr lang="nl-NL" smtClean="0"/>
              <a:t>5-6-2025</a:t>
            </a:fld>
            <a:endParaRPr lang="nl-NL"/>
          </a:p>
        </p:txBody>
      </p:sp>
      <p:sp>
        <p:nvSpPr>
          <p:cNvPr id="4" name="Tijdelijke aanduiding voor voettekst 3">
            <a:extLst>
              <a:ext uri="{FF2B5EF4-FFF2-40B4-BE49-F238E27FC236}">
                <a16:creationId xmlns:a16="http://schemas.microsoft.com/office/drawing/2014/main" id="{09400F3A-5656-798F-69D6-B8ECC91E9E28}"/>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8E02C843-8AB8-6C5B-8F77-2AC9780E40F0}"/>
              </a:ext>
            </a:extLst>
          </p:cNvPr>
          <p:cNvSpPr>
            <a:spLocks noGrp="1"/>
          </p:cNvSpPr>
          <p:nvPr>
            <p:ph type="sldNum" sz="quarter" idx="12"/>
          </p:nvPr>
        </p:nvSpPr>
        <p:spPr/>
        <p:txBody>
          <a:bodyPr/>
          <a:lstStyle/>
          <a:p>
            <a:fld id="{280A7EF8-602B-47B0-91AB-F45AF5A1B3FD}" type="slidenum">
              <a:rPr lang="nl-NL" smtClean="0"/>
              <a:t>‹nr.›</a:t>
            </a:fld>
            <a:endParaRPr lang="nl-NL"/>
          </a:p>
        </p:txBody>
      </p:sp>
    </p:spTree>
    <p:extLst>
      <p:ext uri="{BB962C8B-B14F-4D97-AF65-F5344CB8AC3E}">
        <p14:creationId xmlns:p14="http://schemas.microsoft.com/office/powerpoint/2010/main" val="3530846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FDC082C3-1763-1CAF-3DAF-3B1BF28198F3}"/>
              </a:ext>
            </a:extLst>
          </p:cNvPr>
          <p:cNvSpPr>
            <a:spLocks noGrp="1"/>
          </p:cNvSpPr>
          <p:nvPr>
            <p:ph type="dt" sz="half" idx="10"/>
          </p:nvPr>
        </p:nvSpPr>
        <p:spPr/>
        <p:txBody>
          <a:bodyPr/>
          <a:lstStyle/>
          <a:p>
            <a:fld id="{C93FA6D7-52FC-4AB0-AFEB-AB37703ACFDE}" type="datetimeFigureOut">
              <a:rPr lang="nl-NL" smtClean="0"/>
              <a:t>5-6-2025</a:t>
            </a:fld>
            <a:endParaRPr lang="nl-NL"/>
          </a:p>
        </p:txBody>
      </p:sp>
      <p:sp>
        <p:nvSpPr>
          <p:cNvPr id="3" name="Tijdelijke aanduiding voor voettekst 2">
            <a:extLst>
              <a:ext uri="{FF2B5EF4-FFF2-40B4-BE49-F238E27FC236}">
                <a16:creationId xmlns:a16="http://schemas.microsoft.com/office/drawing/2014/main" id="{8064F76E-2AB0-FBBC-75E4-A7E66E051BCF}"/>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BFF319B-CACE-A7E0-5830-8CE7D4EA6A29}"/>
              </a:ext>
            </a:extLst>
          </p:cNvPr>
          <p:cNvSpPr>
            <a:spLocks noGrp="1"/>
          </p:cNvSpPr>
          <p:nvPr>
            <p:ph type="sldNum" sz="quarter" idx="12"/>
          </p:nvPr>
        </p:nvSpPr>
        <p:spPr/>
        <p:txBody>
          <a:bodyPr/>
          <a:lstStyle/>
          <a:p>
            <a:fld id="{280A7EF8-602B-47B0-91AB-F45AF5A1B3FD}" type="slidenum">
              <a:rPr lang="nl-NL" smtClean="0"/>
              <a:t>‹nr.›</a:t>
            </a:fld>
            <a:endParaRPr lang="nl-NL"/>
          </a:p>
        </p:txBody>
      </p:sp>
    </p:spTree>
    <p:extLst>
      <p:ext uri="{BB962C8B-B14F-4D97-AF65-F5344CB8AC3E}">
        <p14:creationId xmlns:p14="http://schemas.microsoft.com/office/powerpoint/2010/main" val="3983232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8D2838-7451-4712-4E6C-B2B805640026}"/>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35C79AC8-FCBF-36C1-DEC7-1AF3EC0720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FA9DCFCB-BDC3-F215-7174-A652755E59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134DD2EA-50C1-2381-20CD-DF2DBB1B5DB0}"/>
              </a:ext>
            </a:extLst>
          </p:cNvPr>
          <p:cNvSpPr>
            <a:spLocks noGrp="1"/>
          </p:cNvSpPr>
          <p:nvPr>
            <p:ph type="dt" sz="half" idx="10"/>
          </p:nvPr>
        </p:nvSpPr>
        <p:spPr/>
        <p:txBody>
          <a:bodyPr/>
          <a:lstStyle/>
          <a:p>
            <a:fld id="{C93FA6D7-52FC-4AB0-AFEB-AB37703ACFDE}"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BE0EEECC-7B6D-9498-09C6-C940113B7B3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A5A3C677-C7C8-B2EE-1B9A-EB0CC3EE8C8B}"/>
              </a:ext>
            </a:extLst>
          </p:cNvPr>
          <p:cNvSpPr>
            <a:spLocks noGrp="1"/>
          </p:cNvSpPr>
          <p:nvPr>
            <p:ph type="sldNum" sz="quarter" idx="12"/>
          </p:nvPr>
        </p:nvSpPr>
        <p:spPr/>
        <p:txBody>
          <a:bodyPr/>
          <a:lstStyle/>
          <a:p>
            <a:fld id="{280A7EF8-602B-47B0-91AB-F45AF5A1B3FD}" type="slidenum">
              <a:rPr lang="nl-NL" smtClean="0"/>
              <a:t>‹nr.›</a:t>
            </a:fld>
            <a:endParaRPr lang="nl-NL"/>
          </a:p>
        </p:txBody>
      </p:sp>
    </p:spTree>
    <p:extLst>
      <p:ext uri="{BB962C8B-B14F-4D97-AF65-F5344CB8AC3E}">
        <p14:creationId xmlns:p14="http://schemas.microsoft.com/office/powerpoint/2010/main" val="42379316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B22F65-5287-0381-BBCB-262B83FF62B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814BE186-46BB-5ED8-71B5-24F4F3E255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C1B04E32-2D0F-FF89-9E28-D07CA15AE8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223D983-AF92-8C19-4CA6-49D5B55BC446}"/>
              </a:ext>
            </a:extLst>
          </p:cNvPr>
          <p:cNvSpPr>
            <a:spLocks noGrp="1"/>
          </p:cNvSpPr>
          <p:nvPr>
            <p:ph type="dt" sz="half" idx="10"/>
          </p:nvPr>
        </p:nvSpPr>
        <p:spPr/>
        <p:txBody>
          <a:bodyPr/>
          <a:lstStyle/>
          <a:p>
            <a:fld id="{C93FA6D7-52FC-4AB0-AFEB-AB37703ACFDE}" type="datetimeFigureOut">
              <a:rPr lang="nl-NL" smtClean="0"/>
              <a:t>5-6-2025</a:t>
            </a:fld>
            <a:endParaRPr lang="nl-NL"/>
          </a:p>
        </p:txBody>
      </p:sp>
      <p:sp>
        <p:nvSpPr>
          <p:cNvPr id="6" name="Tijdelijke aanduiding voor voettekst 5">
            <a:extLst>
              <a:ext uri="{FF2B5EF4-FFF2-40B4-BE49-F238E27FC236}">
                <a16:creationId xmlns:a16="http://schemas.microsoft.com/office/drawing/2014/main" id="{87AD92F7-5C27-94C3-6E57-B73E35E507B0}"/>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2A4B1EC-09D0-FF4B-C25E-9B51636EECAD}"/>
              </a:ext>
            </a:extLst>
          </p:cNvPr>
          <p:cNvSpPr>
            <a:spLocks noGrp="1"/>
          </p:cNvSpPr>
          <p:nvPr>
            <p:ph type="sldNum" sz="quarter" idx="12"/>
          </p:nvPr>
        </p:nvSpPr>
        <p:spPr/>
        <p:txBody>
          <a:bodyPr/>
          <a:lstStyle/>
          <a:p>
            <a:fld id="{280A7EF8-602B-47B0-91AB-F45AF5A1B3FD}" type="slidenum">
              <a:rPr lang="nl-NL" smtClean="0"/>
              <a:t>‹nr.›</a:t>
            </a:fld>
            <a:endParaRPr lang="nl-NL"/>
          </a:p>
        </p:txBody>
      </p:sp>
    </p:spTree>
    <p:extLst>
      <p:ext uri="{BB962C8B-B14F-4D97-AF65-F5344CB8AC3E}">
        <p14:creationId xmlns:p14="http://schemas.microsoft.com/office/powerpoint/2010/main" val="1885129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5C13561-88F2-FF17-73D7-EEB921FF4E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0F243616-CB5F-99EB-4343-87554F89DB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4CF34A1-39E6-5CD9-BB9D-396BB75273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3FA6D7-52FC-4AB0-AFEB-AB37703ACFDE}" type="datetimeFigureOut">
              <a:rPr lang="nl-NL" smtClean="0"/>
              <a:t>5-6-2025</a:t>
            </a:fld>
            <a:endParaRPr lang="nl-NL"/>
          </a:p>
        </p:txBody>
      </p:sp>
      <p:sp>
        <p:nvSpPr>
          <p:cNvPr id="5" name="Tijdelijke aanduiding voor voettekst 4">
            <a:extLst>
              <a:ext uri="{FF2B5EF4-FFF2-40B4-BE49-F238E27FC236}">
                <a16:creationId xmlns:a16="http://schemas.microsoft.com/office/drawing/2014/main" id="{50C4E9B3-0432-DEAB-F9BA-BED7C09C0B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4369E196-40E0-7C65-E557-D71CB631B39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0A7EF8-602B-47B0-91AB-F45AF5A1B3FD}" type="slidenum">
              <a:rPr lang="nl-NL" smtClean="0"/>
              <a:t>‹nr.›</a:t>
            </a:fld>
            <a:endParaRPr lang="nl-NL"/>
          </a:p>
        </p:txBody>
      </p:sp>
    </p:spTree>
    <p:extLst>
      <p:ext uri="{BB962C8B-B14F-4D97-AF65-F5344CB8AC3E}">
        <p14:creationId xmlns:p14="http://schemas.microsoft.com/office/powerpoint/2010/main" val="23239797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a:extLst>
              <a:ext uri="{FF2B5EF4-FFF2-40B4-BE49-F238E27FC236}">
                <a16:creationId xmlns:a16="http://schemas.microsoft.com/office/drawing/2014/main" id="{975F3B32-ABBD-B643-9356-04580B4C49C2}"/>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F7243CF7-9D16-4BA3-8A5B-960F2688F1F1}"/>
              </a:ext>
            </a:extLst>
          </p:cNvPr>
          <p:cNvSpPr txBox="1"/>
          <p:nvPr/>
        </p:nvSpPr>
        <p:spPr>
          <a:xfrm>
            <a:off x="6778752" y="663494"/>
            <a:ext cx="487680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3F612C9F-15EC-3DDB-D263-E8A164E7CF54}"/>
              </a:ext>
            </a:extLst>
          </p:cNvPr>
          <p:cNvSpPr txBox="1"/>
          <p:nvPr/>
        </p:nvSpPr>
        <p:spPr>
          <a:xfrm>
            <a:off x="134112" y="1834663"/>
            <a:ext cx="475488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Solar Coat</a:t>
            </a:r>
          </a:p>
        </p:txBody>
      </p:sp>
      <p:sp>
        <p:nvSpPr>
          <p:cNvPr id="12" name="Tekstvak 11">
            <a:extLst>
              <a:ext uri="{FF2B5EF4-FFF2-40B4-BE49-F238E27FC236}">
                <a16:creationId xmlns:a16="http://schemas.microsoft.com/office/drawing/2014/main" id="{3BAD1CD8-F03F-E075-8E21-C101A99B0757}"/>
              </a:ext>
            </a:extLst>
          </p:cNvPr>
          <p:cNvSpPr txBox="1"/>
          <p:nvPr/>
        </p:nvSpPr>
        <p:spPr>
          <a:xfrm>
            <a:off x="170688" y="2528054"/>
            <a:ext cx="11801856" cy="4401205"/>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Omschrijving</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latin typeface="Calibri" panose="020F0502020204030204" pitchFamily="34" charset="0"/>
                <a:ea typeface="Calibri" panose="020F0502020204030204" pitchFamily="34" charset="0"/>
              </a:rPr>
              <a:t>Solar Coat is een </a:t>
            </a:r>
            <a:r>
              <a:rPr lang="nl-NL" sz="2000" kern="100" dirty="0" err="1">
                <a:solidFill>
                  <a:srgbClr val="000000"/>
                </a:solidFill>
                <a:latin typeface="Calibri" panose="020F0502020204030204" pitchFamily="34" charset="0"/>
                <a:ea typeface="Calibri" panose="020F0502020204030204" pitchFamily="34" charset="0"/>
              </a:rPr>
              <a:t>gedopeerd</a:t>
            </a:r>
            <a:r>
              <a:rPr lang="nl-NL" sz="2000" kern="100" dirty="0">
                <a:solidFill>
                  <a:srgbClr val="000000"/>
                </a:solidFill>
                <a:latin typeface="Calibri" panose="020F0502020204030204" pitchFamily="34" charset="0"/>
                <a:ea typeface="Calibri" panose="020F0502020204030204" pitchFamily="34" charset="0"/>
              </a:rPr>
              <a:t> foto katalytische Nano-Titaniumoxide coating met een 			sterk zelfreinigend vermogen. De Solar coat is speciaal ontwikkeld voor het 				behandelen van zonnepanelen. Het foto katalytische effect resulteert in een 				effectieve radicaalvorming die organisch materiaal zoals vuil en aarde afbreekt. In 			de lucht zwevende deeltjes zoals </a:t>
            </a:r>
            <a:r>
              <a:rPr lang="nl-NL" sz="2000" kern="100" dirty="0" err="1">
                <a:solidFill>
                  <a:srgbClr val="000000"/>
                </a:solidFill>
                <a:latin typeface="Calibri" panose="020F0502020204030204" pitchFamily="34" charset="0"/>
                <a:ea typeface="Calibri" panose="020F0502020204030204" pitchFamily="34" charset="0"/>
              </a:rPr>
              <a:t>VOC’s</a:t>
            </a:r>
            <a:r>
              <a:rPr lang="nl-NL" sz="2000" kern="100" dirty="0">
                <a:solidFill>
                  <a:srgbClr val="000000"/>
                </a:solidFill>
                <a:latin typeface="Calibri" panose="020F0502020204030204" pitchFamily="34" charset="0"/>
                <a:ea typeface="Calibri" panose="020F0502020204030204" pitchFamily="34" charset="0"/>
              </a:rPr>
              <a:t> , </a:t>
            </a:r>
            <a:r>
              <a:rPr lang="nl-NL" sz="2000" kern="100" dirty="0" err="1">
                <a:solidFill>
                  <a:srgbClr val="000000"/>
                </a:solidFill>
                <a:latin typeface="Calibri" panose="020F0502020204030204" pitchFamily="34" charset="0"/>
                <a:ea typeface="Calibri" panose="020F0502020204030204" pitchFamily="34" charset="0"/>
              </a:rPr>
              <a:t>NOx</a:t>
            </a:r>
            <a:r>
              <a:rPr lang="nl-NL" sz="2000" kern="100" dirty="0">
                <a:solidFill>
                  <a:srgbClr val="000000"/>
                </a:solidFill>
                <a:latin typeface="Calibri" panose="020F0502020204030204" pitchFamily="34" charset="0"/>
                <a:ea typeface="Calibri" panose="020F0502020204030204" pitchFamily="34" charset="0"/>
              </a:rPr>
              <a:t> en bio vervuiling worden ook 				uitgeroeid door de Solar coat.</a:t>
            </a:r>
            <a:br>
              <a:rPr lang="nl-NL" sz="2000" kern="100" dirty="0">
                <a:solidFill>
                  <a:srgbClr val="000000"/>
                </a:solidFill>
                <a:latin typeface="Calibri" panose="020F0502020204030204" pitchFamily="34" charset="0"/>
                <a:ea typeface="Calibri" panose="020F0502020204030204" pitchFamily="34" charset="0"/>
              </a:rPr>
            </a:br>
            <a:br>
              <a:rPr lang="nl-NL" sz="2000" kern="100" dirty="0">
                <a:solidFill>
                  <a:srgbClr val="000000"/>
                </a:solidFill>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Gebruiksdoel:		</a:t>
            </a:r>
            <a:r>
              <a:rPr lang="nl-NL" sz="2000" kern="100" dirty="0">
                <a:solidFill>
                  <a:srgbClr val="000000"/>
                </a:solidFill>
                <a:effectLst/>
                <a:latin typeface="Calibri" panose="020F0502020204030204" pitchFamily="34" charset="0"/>
                <a:ea typeface="Calibri" panose="020F0502020204030204" pitchFamily="34" charset="0"/>
              </a:rPr>
              <a:t>Solar Coat verzegelt in één behandeling. Het wordt gebruikt voor het coaten van 			zonnepanelen en zonnewanden.</a:t>
            </a:r>
            <a:br>
              <a:rPr lang="nl-NL" sz="2000" kern="100" dirty="0">
                <a:solidFill>
                  <a:srgbClr val="000000"/>
                </a:solidFill>
                <a:effectLst/>
                <a:latin typeface="Calibri" panose="020F0502020204030204" pitchFamily="34" charset="0"/>
                <a:ea typeface="Calibri" panose="020F0502020204030204" pitchFamily="34" charset="0"/>
              </a:rPr>
            </a:br>
            <a:endParaRPr lang="nl-NL" sz="2000" kern="100" dirty="0">
              <a:solidFill>
                <a:srgbClr val="000000"/>
              </a:solidFill>
              <a:latin typeface="Calibri" panose="020F0502020204030204" pitchFamily="34" charset="0"/>
              <a:ea typeface="Calibri" panose="020F0502020204030204" pitchFamily="34" charset="0"/>
            </a:endParaRPr>
          </a:p>
          <a:p>
            <a:r>
              <a:rPr lang="nl-NL" sz="2000" b="1" kern="100" dirty="0">
                <a:solidFill>
                  <a:srgbClr val="000000"/>
                </a:solidFill>
                <a:latin typeface="Calibri" panose="020F0502020204030204" pitchFamily="34" charset="0"/>
                <a:ea typeface="Calibri" panose="020F0502020204030204" pitchFamily="34" charset="0"/>
              </a:rPr>
              <a:t>Toepassingen:		</a:t>
            </a:r>
            <a:r>
              <a:rPr lang="nl-NL" sz="2000" kern="100" dirty="0">
                <a:solidFill>
                  <a:srgbClr val="000000"/>
                </a:solidFill>
                <a:latin typeface="Calibri" panose="020F0502020204030204" pitchFamily="34" charset="0"/>
                <a:ea typeface="Calibri" panose="020F0502020204030204" pitchFamily="34" charset="0"/>
              </a:rPr>
              <a:t>Glas</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Minerale ondergronden</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Kunststof</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Zonnepanelen</a:t>
            </a:r>
            <a:endParaRPr lang="nl-NL"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3586930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50B3C-6988-C8BE-C775-D3AACCEFCE11}"/>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9163E91C-9C04-63C0-FA87-EEA58A9906C4}"/>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158EFCA2-E5F3-3BCD-1A41-419321D2DFEC}"/>
              </a:ext>
            </a:extLst>
          </p:cNvPr>
          <p:cNvSpPr txBox="1"/>
          <p:nvPr/>
        </p:nvSpPr>
        <p:spPr>
          <a:xfrm>
            <a:off x="6778752" y="663494"/>
            <a:ext cx="487680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0D38627A-6369-0EFB-F654-4C69BAA85C42}"/>
              </a:ext>
            </a:extLst>
          </p:cNvPr>
          <p:cNvSpPr txBox="1"/>
          <p:nvPr/>
        </p:nvSpPr>
        <p:spPr>
          <a:xfrm>
            <a:off x="134112" y="1834663"/>
            <a:ext cx="475488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Solar Coat</a:t>
            </a:r>
          </a:p>
        </p:txBody>
      </p:sp>
      <p:sp>
        <p:nvSpPr>
          <p:cNvPr id="3" name="Tekstvak 2">
            <a:extLst>
              <a:ext uri="{FF2B5EF4-FFF2-40B4-BE49-F238E27FC236}">
                <a16:creationId xmlns:a16="http://schemas.microsoft.com/office/drawing/2014/main" id="{02643CEA-08EC-5650-E361-98B201B67862}"/>
              </a:ext>
            </a:extLst>
          </p:cNvPr>
          <p:cNvSpPr txBox="1"/>
          <p:nvPr/>
        </p:nvSpPr>
        <p:spPr>
          <a:xfrm>
            <a:off x="109728" y="2528054"/>
            <a:ext cx="11679936" cy="3785652"/>
          </a:xfrm>
          <a:prstGeom prst="rect">
            <a:avLst/>
          </a:prstGeom>
          <a:noFill/>
        </p:spPr>
        <p:txBody>
          <a:bodyPr wrap="square">
            <a:spAutoFit/>
          </a:bodyPr>
          <a:lstStyle/>
          <a:p>
            <a:r>
              <a:rPr lang="nl-NL" sz="2000" b="1" kern="100" dirty="0">
                <a:solidFill>
                  <a:srgbClr val="000000"/>
                </a:solidFill>
                <a:latin typeface="Calibri" panose="020F0502020204030204" pitchFamily="34" charset="0"/>
                <a:ea typeface="Calibri" panose="020F0502020204030204" pitchFamily="34" charset="0"/>
              </a:rPr>
              <a:t>Voornaamste kernmerken:		</a:t>
            </a:r>
            <a:r>
              <a:rPr lang="nl-NL" sz="2000" kern="100" dirty="0">
                <a:solidFill>
                  <a:srgbClr val="000000"/>
                </a:solidFill>
                <a:latin typeface="Calibri" panose="020F0502020204030204" pitchFamily="34" charset="0"/>
                <a:ea typeface="Calibri" panose="020F0502020204030204" pitchFamily="34" charset="0"/>
              </a:rPr>
              <a:t>Op water gebaseerde </a:t>
            </a:r>
            <a:r>
              <a:rPr lang="nl-NL" sz="2000" kern="100" dirty="0" err="1">
                <a:solidFill>
                  <a:srgbClr val="000000"/>
                </a:solidFill>
                <a:latin typeface="Calibri" panose="020F0502020204030204" pitchFamily="34" charset="0"/>
                <a:ea typeface="Calibri" panose="020F0502020204030204" pitchFamily="34" charset="0"/>
              </a:rPr>
              <a:t>nano</a:t>
            </a:r>
            <a:r>
              <a:rPr lang="nl-NL" sz="2000" kern="100" dirty="0">
                <a:solidFill>
                  <a:srgbClr val="000000"/>
                </a:solidFill>
                <a:latin typeface="Calibri" panose="020F0502020204030204" pitchFamily="34" charset="0"/>
                <a:ea typeface="Calibri" panose="020F0502020204030204" pitchFamily="34" charset="0"/>
              </a:rPr>
              <a:t> Tio2 oplossing</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Behandelde ondergronden zijn zeer goed beschermt tegen de 					aanhechting van vuil</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Glas wordt vuil- en waterafstotend</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Onzichtbaar en transparant</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IJsvorming krijgt bijna geen kans te hechten aan het oppervlak</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Hoge efficiëntie</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Snelle droging bij kamertemperatuur</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Drogen vanaf kamertemperatuur</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Drogen vanaf kamertemperatuur tot 300 °Celsius</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Foto katalytische Nano coating</a:t>
            </a:r>
            <a:br>
              <a:rPr lang="nl-NL" sz="2000" kern="100" dirty="0">
                <a:solidFill>
                  <a:srgbClr val="000000"/>
                </a:solidFill>
                <a:latin typeface="Calibri" panose="020F0502020204030204" pitchFamily="34" charset="0"/>
                <a:ea typeface="Calibri" panose="020F0502020204030204" pitchFamily="34" charset="0"/>
              </a:rPr>
            </a:br>
            <a:r>
              <a:rPr lang="nl-NL" sz="2000" kern="100" dirty="0">
                <a:solidFill>
                  <a:srgbClr val="000000"/>
                </a:solidFill>
                <a:latin typeface="Calibri" panose="020F0502020204030204" pitchFamily="34" charset="0"/>
                <a:ea typeface="Calibri" panose="020F0502020204030204" pitchFamily="34" charset="0"/>
              </a:rPr>
              <a:t>					Superharde deeltjes (1GPa </a:t>
            </a:r>
            <a:r>
              <a:rPr lang="nl-NL" sz="2000" kern="100" dirty="0" err="1">
                <a:solidFill>
                  <a:srgbClr val="000000"/>
                </a:solidFill>
                <a:latin typeface="Calibri" panose="020F0502020204030204" pitchFamily="34" charset="0"/>
                <a:ea typeface="Calibri" panose="020F0502020204030204" pitchFamily="34" charset="0"/>
              </a:rPr>
              <a:t>Vickers</a:t>
            </a:r>
            <a:r>
              <a:rPr lang="nl-NL" sz="2000" kern="100" dirty="0">
                <a:solidFill>
                  <a:srgbClr val="000000"/>
                </a:solidFill>
                <a:latin typeface="Calibri" panose="020F0502020204030204" pitchFamily="34" charset="0"/>
                <a:ea typeface="Calibri" panose="020F0502020204030204" pitchFamily="34" charset="0"/>
              </a:rPr>
              <a:t>)</a:t>
            </a:r>
          </a:p>
        </p:txBody>
      </p:sp>
    </p:spTree>
    <p:extLst>
      <p:ext uri="{BB962C8B-B14F-4D97-AF65-F5344CB8AC3E}">
        <p14:creationId xmlns:p14="http://schemas.microsoft.com/office/powerpoint/2010/main" val="4196518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6C8BC-F68F-D991-A650-FC3A5A0BE24A}"/>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94707255-95F1-BABA-3811-5EDED9A28625}"/>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AA77C246-0EB2-6752-1C22-B46244BBA4CF}"/>
              </a:ext>
            </a:extLst>
          </p:cNvPr>
          <p:cNvSpPr txBox="1"/>
          <p:nvPr/>
        </p:nvSpPr>
        <p:spPr>
          <a:xfrm>
            <a:off x="6778752" y="663494"/>
            <a:ext cx="487680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92CDB442-DA7C-4687-083E-C2772A8B0CCA}"/>
              </a:ext>
            </a:extLst>
          </p:cNvPr>
          <p:cNvSpPr txBox="1"/>
          <p:nvPr/>
        </p:nvSpPr>
        <p:spPr>
          <a:xfrm>
            <a:off x="134112" y="1834663"/>
            <a:ext cx="475488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Solar Coat</a:t>
            </a:r>
          </a:p>
        </p:txBody>
      </p:sp>
      <p:sp>
        <p:nvSpPr>
          <p:cNvPr id="3" name="Tekstvak 2">
            <a:extLst>
              <a:ext uri="{FF2B5EF4-FFF2-40B4-BE49-F238E27FC236}">
                <a16:creationId xmlns:a16="http://schemas.microsoft.com/office/drawing/2014/main" id="{5E719619-6B1C-DB1F-C9A5-8C618139D78B}"/>
              </a:ext>
            </a:extLst>
          </p:cNvPr>
          <p:cNvSpPr txBox="1"/>
          <p:nvPr/>
        </p:nvSpPr>
        <p:spPr>
          <a:xfrm>
            <a:off x="212651" y="2526636"/>
            <a:ext cx="11528245" cy="3785652"/>
          </a:xfrm>
          <a:prstGeom prst="rect">
            <a:avLst/>
          </a:prstGeom>
          <a:noFill/>
        </p:spPr>
        <p:txBody>
          <a:bodyPr wrap="square">
            <a:spAutoFit/>
          </a:bodyPr>
          <a:lstStyle/>
          <a:p>
            <a:r>
              <a:rPr lang="nl-NL" sz="2000" b="1" dirty="0">
                <a:solidFill>
                  <a:srgbClr val="000000"/>
                </a:solidFill>
                <a:effectLst/>
                <a:latin typeface="Calibri" panose="020F0502020204030204" pitchFamily="34" charset="0"/>
                <a:ea typeface="Calibri" panose="020F0502020204030204" pitchFamily="34" charset="0"/>
              </a:rPr>
              <a:t>Verwerkingsadvies:		</a:t>
            </a:r>
            <a:r>
              <a:rPr lang="nl-NL" sz="2000" dirty="0">
                <a:solidFill>
                  <a:srgbClr val="000000"/>
                </a:solidFill>
                <a:effectLst/>
                <a:latin typeface="Calibri" panose="020F0502020204030204" pitchFamily="34" charset="0"/>
                <a:ea typeface="Calibri" panose="020F0502020204030204" pitchFamily="34" charset="0"/>
              </a:rPr>
              <a:t>De ondergrond moet droog en vrij van vet, olie en stof zijn.</a:t>
            </a:r>
            <a:br>
              <a:rPr lang="nl-NL" sz="2000" dirty="0">
                <a:solidFill>
                  <a:srgbClr val="000000"/>
                </a:solidFill>
                <a:effectLst/>
                <a:latin typeface="Calibri" panose="020F0502020204030204" pitchFamily="34" charset="0"/>
                <a:ea typeface="Calibri" panose="020F0502020204030204" pitchFamily="34" charset="0"/>
              </a:rPr>
            </a:br>
            <a:r>
              <a:rPr lang="nl-NL" sz="2000" dirty="0">
                <a:solidFill>
                  <a:srgbClr val="000000"/>
                </a:solidFill>
                <a:effectLst/>
                <a:latin typeface="Calibri" panose="020F0502020204030204" pitchFamily="34" charset="0"/>
                <a:ea typeface="Calibri" panose="020F0502020204030204" pitchFamily="34" charset="0"/>
              </a:rPr>
              <a:t>				Voor het verwijderen van eventuele aanslag en/of vetten 						raden wij de volgende stappen aan te volgen.</a:t>
            </a:r>
            <a:br>
              <a:rPr lang="nl-NL" sz="2000" dirty="0">
                <a:solidFill>
                  <a:srgbClr val="000000"/>
                </a:solidFill>
                <a:effectLst/>
                <a:latin typeface="Calibri" panose="020F0502020204030204" pitchFamily="34" charset="0"/>
                <a:ea typeface="Calibri" panose="020F0502020204030204" pitchFamily="34" charset="0"/>
              </a:rPr>
            </a:br>
            <a:endParaRPr lang="nl-NL" sz="2000" dirty="0">
              <a:solidFill>
                <a:srgbClr val="000000"/>
              </a:solidFill>
              <a:effectLst/>
              <a:latin typeface="Calibri" panose="020F0502020204030204" pitchFamily="34" charset="0"/>
              <a:ea typeface="Calibri" panose="020F0502020204030204" pitchFamily="34" charset="0"/>
            </a:endParaRPr>
          </a:p>
          <a:p>
            <a:r>
              <a:rPr lang="nl-NL" sz="2000" b="1" dirty="0">
                <a:solidFill>
                  <a:srgbClr val="000000"/>
                </a:solidFill>
                <a:latin typeface="Calibri" panose="020F0502020204030204" pitchFamily="34" charset="0"/>
                <a:ea typeface="Calibri" panose="020F0502020204030204" pitchFamily="34" charset="0"/>
              </a:rPr>
              <a:t>Reinigen:			</a:t>
            </a:r>
            <a:r>
              <a:rPr lang="nl-NL" sz="2000" dirty="0">
                <a:solidFill>
                  <a:srgbClr val="000000"/>
                </a:solidFill>
                <a:latin typeface="Calibri" panose="020F0502020204030204" pitchFamily="34" charset="0"/>
                <a:ea typeface="Calibri" panose="020F0502020204030204" pitchFamily="34" charset="0"/>
              </a:rPr>
              <a:t>Cleaner schudden voor gebruik</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Aanbrengen door middel van sproeien</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Reinigen met een </a:t>
            </a:r>
            <a:r>
              <a:rPr lang="nl-NL" sz="2000" dirty="0" err="1">
                <a:solidFill>
                  <a:srgbClr val="000000"/>
                </a:solidFill>
                <a:latin typeface="Calibri" panose="020F0502020204030204" pitchFamily="34" charset="0"/>
                <a:ea typeface="Calibri" panose="020F0502020204030204" pitchFamily="34" charset="0"/>
              </a:rPr>
              <a:t>nano</a:t>
            </a:r>
            <a:r>
              <a:rPr lang="nl-NL" sz="2000" dirty="0">
                <a:solidFill>
                  <a:srgbClr val="000000"/>
                </a:solidFill>
                <a:latin typeface="Calibri" panose="020F0502020204030204" pitchFamily="34" charset="0"/>
                <a:ea typeface="Calibri" panose="020F0502020204030204" pitchFamily="34" charset="0"/>
              </a:rPr>
              <a:t> microvezeldoek of een zachte doek, 						spons of borstel.</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Eventueel naspoelen met water en bij grote oppervlakken met 					een ruitenwisser droogtrekken.</a:t>
            </a:r>
            <a:br>
              <a:rPr lang="nl-NL" sz="2000" dirty="0">
                <a:solidFill>
                  <a:srgbClr val="000000"/>
                </a:solidFill>
                <a:latin typeface="Calibri" panose="020F0502020204030204" pitchFamily="34" charset="0"/>
                <a:ea typeface="Calibri" panose="020F0502020204030204" pitchFamily="34" charset="0"/>
              </a:rPr>
            </a:br>
            <a:r>
              <a:rPr lang="nl-NL" sz="2000" dirty="0">
                <a:solidFill>
                  <a:srgbClr val="000000"/>
                </a:solidFill>
                <a:latin typeface="Calibri" panose="020F0502020204030204" pitchFamily="34" charset="0"/>
                <a:ea typeface="Calibri" panose="020F0502020204030204" pitchFamily="34" charset="0"/>
              </a:rPr>
              <a:t>				Voor extra reiniging informatie raadpleeg het productblad 						“cleaner”. </a:t>
            </a:r>
            <a:endParaRPr lang="nl-NL"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872583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A7DE7-B2E6-63C2-1BAE-4E2366273039}"/>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E05713BA-F5B0-D757-C83A-ED5720BC83D2}"/>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926AFAF1-1DFC-65E3-DBEE-0BC0B5A8C751}"/>
              </a:ext>
            </a:extLst>
          </p:cNvPr>
          <p:cNvSpPr txBox="1"/>
          <p:nvPr/>
        </p:nvSpPr>
        <p:spPr>
          <a:xfrm>
            <a:off x="6778752" y="663494"/>
            <a:ext cx="487680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613586E2-5CA1-41CE-17D5-D5A13D447403}"/>
              </a:ext>
            </a:extLst>
          </p:cNvPr>
          <p:cNvSpPr txBox="1"/>
          <p:nvPr/>
        </p:nvSpPr>
        <p:spPr>
          <a:xfrm>
            <a:off x="134112" y="1834663"/>
            <a:ext cx="475488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Solar Coat</a:t>
            </a:r>
          </a:p>
        </p:txBody>
      </p:sp>
      <p:sp>
        <p:nvSpPr>
          <p:cNvPr id="3" name="Tekstvak 2">
            <a:extLst>
              <a:ext uri="{FF2B5EF4-FFF2-40B4-BE49-F238E27FC236}">
                <a16:creationId xmlns:a16="http://schemas.microsoft.com/office/drawing/2014/main" id="{541AE7E9-F9A4-60D7-8C01-78B82244F21F}"/>
              </a:ext>
            </a:extLst>
          </p:cNvPr>
          <p:cNvSpPr txBox="1"/>
          <p:nvPr/>
        </p:nvSpPr>
        <p:spPr>
          <a:xfrm>
            <a:off x="207264" y="2540246"/>
            <a:ext cx="11265408" cy="3785652"/>
          </a:xfrm>
          <a:prstGeom prst="rect">
            <a:avLst/>
          </a:prstGeom>
          <a:noFill/>
        </p:spPr>
        <p:txBody>
          <a:bodyPr wrap="square">
            <a:spAutoFit/>
          </a:bodyPr>
          <a:lstStyle/>
          <a:p>
            <a:r>
              <a:rPr lang="nl-NL" sz="2000" b="1" dirty="0">
                <a:solidFill>
                  <a:srgbClr val="000000"/>
                </a:solidFill>
                <a:effectLst/>
                <a:latin typeface="Calibri" panose="020F0502020204030204" pitchFamily="34" charset="0"/>
                <a:ea typeface="Calibri" panose="020F0502020204030204" pitchFamily="34" charset="0"/>
              </a:rPr>
              <a:t>Voorbehandeling:		</a:t>
            </a:r>
            <a:r>
              <a:rPr lang="nl-NL" sz="2000" dirty="0">
                <a:solidFill>
                  <a:srgbClr val="000000"/>
                </a:solidFill>
                <a:effectLst/>
                <a:latin typeface="Calibri" panose="020F0502020204030204" pitchFamily="34" charset="0"/>
                <a:ea typeface="Calibri" panose="020F0502020204030204" pitchFamily="34" charset="0"/>
              </a:rPr>
              <a:t>Bij vervuilden en/of verweerde zonnepanelen is raadzaam dat het 					oppervlak droog is en vrij van verontreinigingen (stof en olie). Reinig 					indien nodig met bijvoorbeeld Cleaner en /of IPA, ethylacetaat of 					minerale terpentine. Raadzaam is de Patty Coating Cleaner te 						gebruiken. Gebruik geen reinigingsmiddelen of detergenten 						voorafgaand aan de applicatie. Het is raadzaam om de volgende 					stappen te ondernemen alvorens de eind laag zal worden 						aangebracht.</a:t>
            </a:r>
            <a:br>
              <a:rPr lang="nl-NL" sz="2000" dirty="0">
                <a:solidFill>
                  <a:srgbClr val="000000"/>
                </a:solidFill>
                <a:effectLst/>
                <a:latin typeface="Calibri" panose="020F0502020204030204" pitchFamily="34" charset="0"/>
                <a:ea typeface="Calibri" panose="020F0502020204030204" pitchFamily="34" charset="0"/>
              </a:rPr>
            </a:br>
            <a:br>
              <a:rPr lang="nl-NL" sz="2000" b="1" dirty="0">
                <a:solidFill>
                  <a:srgbClr val="000000"/>
                </a:solidFill>
                <a:effectLst/>
                <a:latin typeface="Calibri" panose="020F0502020204030204" pitchFamily="34" charset="0"/>
                <a:ea typeface="Calibri" panose="020F0502020204030204" pitchFamily="34" charset="0"/>
              </a:rPr>
            </a:br>
            <a:r>
              <a:rPr lang="nl-NL" sz="2000" b="1" dirty="0">
                <a:solidFill>
                  <a:srgbClr val="000000"/>
                </a:solidFill>
                <a:effectLst/>
                <a:latin typeface="Calibri" panose="020F0502020204030204" pitchFamily="34" charset="0"/>
                <a:ea typeface="Calibri" panose="020F0502020204030204" pitchFamily="34" charset="0"/>
              </a:rPr>
              <a:t>Aanbrengen:			</a:t>
            </a:r>
            <a:r>
              <a:rPr lang="nl-NL" sz="2000" dirty="0">
                <a:solidFill>
                  <a:srgbClr val="000000"/>
                </a:solidFill>
                <a:effectLst/>
                <a:latin typeface="Calibri" panose="020F0502020204030204" pitchFamily="34" charset="0"/>
                <a:ea typeface="Calibri" panose="020F0502020204030204" pitchFamily="34" charset="0"/>
              </a:rPr>
              <a:t>Breng geringe hoeveelheid Solar Coat met een applicatiedoek aan. 					Laat het 30-45 minuten intrekken en poets het hierna uit met een 					katoenen doek.</a:t>
            </a:r>
            <a:endParaRPr lang="nl-NL" b="1"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538660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D4DDB-4239-4A8D-CC9D-A8F3C9C47652}"/>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AC73E6FF-82D9-8BB9-D61D-BD59E09008E1}"/>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9F835BD0-2747-7E5F-6216-153E278EA2AA}"/>
              </a:ext>
            </a:extLst>
          </p:cNvPr>
          <p:cNvSpPr txBox="1"/>
          <p:nvPr/>
        </p:nvSpPr>
        <p:spPr>
          <a:xfrm>
            <a:off x="6778752" y="663494"/>
            <a:ext cx="487680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2668A075-EAED-F99D-22D5-FD7FDE415D2C}"/>
              </a:ext>
            </a:extLst>
          </p:cNvPr>
          <p:cNvSpPr txBox="1"/>
          <p:nvPr/>
        </p:nvSpPr>
        <p:spPr>
          <a:xfrm>
            <a:off x="134112" y="1834663"/>
            <a:ext cx="475488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Solar Coat</a:t>
            </a:r>
          </a:p>
        </p:txBody>
      </p:sp>
      <p:sp>
        <p:nvSpPr>
          <p:cNvPr id="3" name="Tekstvak 2">
            <a:extLst>
              <a:ext uri="{FF2B5EF4-FFF2-40B4-BE49-F238E27FC236}">
                <a16:creationId xmlns:a16="http://schemas.microsoft.com/office/drawing/2014/main" id="{6D6EB658-1477-4820-AA30-34234F4A95C2}"/>
              </a:ext>
            </a:extLst>
          </p:cNvPr>
          <p:cNvSpPr txBox="1"/>
          <p:nvPr/>
        </p:nvSpPr>
        <p:spPr>
          <a:xfrm>
            <a:off x="134112" y="2479286"/>
            <a:ext cx="11923776" cy="4289123"/>
          </a:xfrm>
          <a:prstGeom prst="rect">
            <a:avLst/>
          </a:prstGeom>
          <a:noFill/>
        </p:spPr>
        <p:txBody>
          <a:bodyPr wrap="square">
            <a:spAutoFit/>
          </a:bodyPr>
          <a:lstStyle/>
          <a:p>
            <a:r>
              <a:rPr lang="nl-NL" sz="2000" b="1" kern="100" dirty="0">
                <a:solidFill>
                  <a:srgbClr val="000000"/>
                </a:solidFill>
                <a:effectLst/>
                <a:latin typeface="Calibri" panose="020F0502020204030204" pitchFamily="34" charset="0"/>
                <a:ea typeface="Calibri" panose="020F0502020204030204" pitchFamily="34" charset="0"/>
              </a:rPr>
              <a:t>Reinigen en onderhoud:		</a:t>
            </a:r>
            <a:r>
              <a:rPr lang="nl-NL" sz="2000" kern="100" dirty="0">
                <a:solidFill>
                  <a:srgbClr val="000000"/>
                </a:solidFill>
                <a:effectLst/>
                <a:latin typeface="Calibri" panose="020F0502020204030204" pitchFamily="34" charset="0"/>
                <a:ea typeface="Calibri" panose="020F0502020204030204" pitchFamily="34" charset="0"/>
              </a:rPr>
              <a:t>Oppervlakken die zijn behandeld met Patty Coatings Solar Coat kunnen 				het best gereinigd worden met een zachte waterstraal. VERMIJD 					</a:t>
            </a:r>
            <a:r>
              <a:rPr lang="nl-NL" sz="2000" kern="100" dirty="0">
                <a:solidFill>
                  <a:srgbClr val="000000"/>
                </a:solidFill>
                <a:latin typeface="Calibri" panose="020F0502020204030204" pitchFamily="34" charset="0"/>
                <a:ea typeface="Calibri" panose="020F0502020204030204" pitchFamily="34" charset="0"/>
              </a:rPr>
              <a:t>B</a:t>
            </a:r>
            <a:r>
              <a:rPr lang="nl-NL" sz="2000" kern="100" dirty="0">
                <a:solidFill>
                  <a:srgbClr val="000000"/>
                </a:solidFill>
                <a:effectLst/>
                <a:latin typeface="Calibri" panose="020F0502020204030204" pitchFamily="34" charset="0"/>
                <a:ea typeface="Calibri" panose="020F0502020204030204" pitchFamily="34" charset="0"/>
              </a:rPr>
              <a:t>OENEN. Verdere onderhoud is niet nodig. Voor een </a:t>
            </a:r>
            <a:r>
              <a:rPr lang="nl-NL" sz="2000" kern="100" dirty="0" err="1">
                <a:solidFill>
                  <a:srgbClr val="000000"/>
                </a:solidFill>
                <a:effectLst/>
                <a:latin typeface="Calibri" panose="020F0502020204030204" pitchFamily="34" charset="0"/>
                <a:ea typeface="Calibri" panose="020F0502020204030204" pitchFamily="34" charset="0"/>
              </a:rPr>
              <a:t>streeploos</a:t>
            </a:r>
            <a:r>
              <a:rPr lang="nl-NL" sz="2000" kern="100" dirty="0">
                <a:solidFill>
                  <a:srgbClr val="000000"/>
                </a:solidFill>
                <a:effectLst/>
                <a:latin typeface="Calibri" panose="020F0502020204030204" pitchFamily="34" charset="0"/>
                <a:ea typeface="Calibri" panose="020F0502020204030204" pitchFamily="34" charset="0"/>
              </a:rPr>
              <a:t> 					resultaat kan deze </a:t>
            </a:r>
            <a:r>
              <a:rPr lang="nl-NL" sz="2000" kern="100" dirty="0" err="1">
                <a:solidFill>
                  <a:srgbClr val="000000"/>
                </a:solidFill>
                <a:effectLst/>
                <a:latin typeface="Calibri" panose="020F0502020204030204" pitchFamily="34" charset="0"/>
                <a:ea typeface="Calibri" panose="020F0502020204030204" pitchFamily="34" charset="0"/>
              </a:rPr>
              <a:t>reinger</a:t>
            </a:r>
            <a:r>
              <a:rPr lang="nl-NL" sz="2000" kern="100" dirty="0">
                <a:solidFill>
                  <a:srgbClr val="000000"/>
                </a:solidFill>
                <a:effectLst/>
                <a:latin typeface="Calibri" panose="020F0502020204030204" pitchFamily="34" charset="0"/>
                <a:ea typeface="Calibri" panose="020F0502020204030204" pitchFamily="34" charset="0"/>
              </a:rPr>
              <a:t> het best worden verdund met osmose 					(kalk vrij) water.</a:t>
            </a:r>
            <a:br>
              <a:rPr lang="nl-NL" sz="2000" kern="100" dirty="0">
                <a:solidFill>
                  <a:srgbClr val="000000"/>
                </a:solidFill>
                <a:effectLst/>
                <a:latin typeface="Calibri" panose="020F0502020204030204" pitchFamily="34" charset="0"/>
                <a:ea typeface="Calibri" panose="020F0502020204030204" pitchFamily="34" charset="0"/>
              </a:rPr>
            </a:br>
            <a:br>
              <a:rPr lang="nl-NL" sz="2000" b="1"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Kleur en glans:			</a:t>
            </a:r>
            <a:r>
              <a:rPr lang="nl-NL" sz="2000" kern="100" dirty="0">
                <a:solidFill>
                  <a:srgbClr val="000000"/>
                </a:solidFill>
                <a:effectLst/>
                <a:latin typeface="Calibri" panose="020F0502020204030204" pitchFamily="34" charset="0"/>
                <a:ea typeface="Calibri" panose="020F0502020204030204" pitchFamily="34" charset="0"/>
              </a:rPr>
              <a:t>Transparant. Droogt kleurloos op. Onzichtbaar</a:t>
            </a:r>
            <a:endParaRPr lang="nl-NL" sz="2000" b="1" kern="100" dirty="0">
              <a:solidFill>
                <a:srgbClr val="000000"/>
              </a:solidFill>
              <a:effectLst/>
              <a:latin typeface="Calibri" panose="020F0502020204030204" pitchFamily="34" charset="0"/>
              <a:ea typeface="Calibri" panose="020F0502020204030204" pitchFamily="34" charset="0"/>
            </a:endParaRPr>
          </a:p>
          <a:p>
            <a:endParaRPr lang="nl-NL" sz="2000" b="1" kern="100" dirty="0">
              <a:solidFill>
                <a:srgbClr val="000000"/>
              </a:solidFill>
              <a:latin typeface="Calibri" panose="020F0502020204030204" pitchFamily="34" charset="0"/>
              <a:ea typeface="Calibri" panose="020F0502020204030204" pitchFamily="34" charset="0"/>
            </a:endParaRPr>
          </a:p>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Verpakking:			</a:t>
            </a:r>
            <a:r>
              <a:rPr lang="nl-NL" sz="2000" kern="100" dirty="0">
                <a:solidFill>
                  <a:srgbClr val="000000"/>
                </a:solidFill>
                <a:effectLst/>
                <a:latin typeface="Calibri" panose="020F0502020204030204" pitchFamily="34" charset="0"/>
                <a:ea typeface="Calibri" panose="020F0502020204030204" pitchFamily="34" charset="0"/>
              </a:rPr>
              <a:t>Flessen van  50 ml, 250 ml en 1 liter. </a:t>
            </a:r>
          </a:p>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Verbruik:			</a:t>
            </a:r>
            <a:r>
              <a:rPr lang="nl-NL" sz="2000" kern="100" dirty="0">
                <a:solidFill>
                  <a:srgbClr val="000000"/>
                </a:solidFill>
                <a:effectLst/>
                <a:latin typeface="Calibri" panose="020F0502020204030204" pitchFamily="34" charset="0"/>
                <a:ea typeface="Calibri" panose="020F0502020204030204" pitchFamily="34" charset="0"/>
              </a:rPr>
              <a:t>Theoretisch rendement: 100ml 40 – 50m2</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Het aangegeven verbruik is een richtwaarde. Afhankelijk van de aard van 				de ondergrond en de verwerking kan deze afwijken. Exacte verbruiken 					kunnen uitsluitend per project d.m.v. proefvlakken bepaald worden. </a:t>
            </a:r>
            <a:endParaRPr lang="nl-NL" sz="1800" b="1" kern="100" dirty="0">
              <a:solidFill>
                <a:srgbClr val="000000"/>
              </a:solidFill>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570220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95F65-9310-139E-970B-228DB9FE3C57}"/>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4546FF39-6DF6-A881-A194-CCA881F2E049}"/>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B070C90C-66E2-625F-43EB-283D52BED2B8}"/>
              </a:ext>
            </a:extLst>
          </p:cNvPr>
          <p:cNvSpPr txBox="1"/>
          <p:nvPr/>
        </p:nvSpPr>
        <p:spPr>
          <a:xfrm>
            <a:off x="6778752" y="663494"/>
            <a:ext cx="487680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0E3B54C0-090F-B782-16BC-C603F9FA9CDA}"/>
              </a:ext>
            </a:extLst>
          </p:cNvPr>
          <p:cNvSpPr txBox="1"/>
          <p:nvPr/>
        </p:nvSpPr>
        <p:spPr>
          <a:xfrm>
            <a:off x="134112" y="1834663"/>
            <a:ext cx="475488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Solar Coat</a:t>
            </a:r>
          </a:p>
        </p:txBody>
      </p:sp>
      <p:sp>
        <p:nvSpPr>
          <p:cNvPr id="3" name="Tekstvak 2">
            <a:extLst>
              <a:ext uri="{FF2B5EF4-FFF2-40B4-BE49-F238E27FC236}">
                <a16:creationId xmlns:a16="http://schemas.microsoft.com/office/drawing/2014/main" id="{2B4728F2-8E27-5BC0-04AC-3C02D3ECFFDA}"/>
              </a:ext>
            </a:extLst>
          </p:cNvPr>
          <p:cNvSpPr txBox="1"/>
          <p:nvPr/>
        </p:nvSpPr>
        <p:spPr>
          <a:xfrm>
            <a:off x="133262" y="2362034"/>
            <a:ext cx="11510098" cy="4008020"/>
          </a:xfrm>
          <a:prstGeom prst="rect">
            <a:avLst/>
          </a:prstGeom>
          <a:noFill/>
        </p:spPr>
        <p:txBody>
          <a:bodyPr wrap="square">
            <a:spAutoFit/>
          </a:bodyPr>
          <a:lstStyle/>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Maatregelen ter beheersing van blootstelling:	</a:t>
            </a:r>
            <a:r>
              <a:rPr lang="nl-NL" sz="2000" dirty="0">
                <a:solidFill>
                  <a:srgbClr val="000000"/>
                </a:solidFill>
                <a:effectLst/>
                <a:latin typeface="Calibri" panose="020F0502020204030204" pitchFamily="34" charset="0"/>
                <a:ea typeface="Calibri" panose="020F0502020204030204" pitchFamily="34" charset="0"/>
              </a:rPr>
              <a:t>Zorg voor een geschikte ventilatie in de 								verwerkingsruimte</a:t>
            </a:r>
            <a:br>
              <a:rPr lang="nl-NL" sz="20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Persoonlijke beschermingsuitrusting:		</a:t>
            </a:r>
            <a:r>
              <a:rPr lang="nl-NL" sz="2000" kern="100" dirty="0">
                <a:solidFill>
                  <a:srgbClr val="000000"/>
                </a:solidFill>
                <a:effectLst/>
                <a:latin typeface="Calibri" panose="020F0502020204030204" pitchFamily="34" charset="0"/>
                <a:ea typeface="Calibri" panose="020F0502020204030204" pitchFamily="34" charset="0"/>
              </a:rPr>
              <a:t>Handschoenen. Veiligheidsbril. Beschermende 							kleding.</a:t>
            </a:r>
          </a:p>
          <a:p>
            <a:pPr>
              <a:lnSpc>
                <a:spcPct val="107000"/>
              </a:lnSpc>
              <a:spcAft>
                <a:spcPts val="800"/>
              </a:spcAft>
            </a:pPr>
            <a:r>
              <a:rPr lang="nl-NL" sz="2000" kern="100" dirty="0">
                <a:solidFill>
                  <a:srgbClr val="000000"/>
                </a:solidFill>
                <a:effectLst/>
                <a:latin typeface="Calibri" panose="020F0502020204030204" pitchFamily="34" charset="0"/>
                <a:ea typeface="Calibri" panose="020F0502020204030204" pitchFamily="34" charset="0"/>
              </a:rPr>
              <a:t>						</a:t>
            </a:r>
          </a:p>
          <a:p>
            <a:pPr>
              <a:lnSpc>
                <a:spcPct val="107000"/>
              </a:lnSpc>
              <a:spcAft>
                <a:spcPts val="800"/>
              </a:spcAft>
            </a:pPr>
            <a:endParaRPr lang="nl-NL" sz="2000" b="1" kern="100" dirty="0">
              <a:solidFill>
                <a:srgbClr val="000000"/>
              </a:solidFill>
              <a:latin typeface="Calibri" panose="020F0502020204030204" pitchFamily="34" charset="0"/>
              <a:ea typeface="Calibri" panose="020F0502020204030204" pitchFamily="34" charset="0"/>
            </a:endParaRPr>
          </a:p>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Bescherming handen:				</a:t>
            </a:r>
            <a:r>
              <a:rPr lang="nl-NL" sz="2000" kern="100" dirty="0">
                <a:solidFill>
                  <a:srgbClr val="000000"/>
                </a:solidFill>
                <a:effectLst/>
                <a:latin typeface="Calibri" panose="020F0502020204030204" pitchFamily="34" charset="0"/>
                <a:ea typeface="Calibri" panose="020F0502020204030204" pitchFamily="34" charset="0"/>
              </a:rPr>
              <a:t>De keuze van een geschikte handschoen is niet alleen 						afhankelijk van het materiaal, maar ook van andere 							kwaliteitskenmerken en verschilt van fabrikant tot 							fabrikant. Geschikte chemicaliënbestendige 								handschoenen (En 374) ook bij lager direct contact.</a:t>
            </a:r>
            <a:r>
              <a:rPr lang="nl-NL" sz="1800" kern="100" dirty="0">
                <a:solidFill>
                  <a:srgbClr val="000000"/>
                </a:solidFill>
                <a:effectLst/>
                <a:latin typeface="Calibri" panose="020F0502020204030204" pitchFamily="34" charset="0"/>
                <a:ea typeface="Calibri" panose="020F0502020204030204" pitchFamily="34" charset="0"/>
              </a:rPr>
              <a:t>	</a:t>
            </a:r>
            <a:endParaRPr lang="nl-NL" sz="1600" b="1" kern="100" dirty="0">
              <a:solidFill>
                <a:srgbClr val="000000"/>
              </a:solidFill>
              <a:effectLst/>
              <a:latin typeface="Calibri" panose="020F0502020204030204" pitchFamily="34" charset="0"/>
              <a:ea typeface="Calibri" panose="020F0502020204030204" pitchFamily="34" charset="0"/>
            </a:endParaRPr>
          </a:p>
        </p:txBody>
      </p:sp>
      <p:pic>
        <p:nvPicPr>
          <p:cNvPr id="5" name="Afbeelding 4">
            <a:extLst>
              <a:ext uri="{FF2B5EF4-FFF2-40B4-BE49-F238E27FC236}">
                <a16:creationId xmlns:a16="http://schemas.microsoft.com/office/drawing/2014/main" id="{8E152349-87D4-9F56-4262-E296C01FBFE9}"/>
              </a:ext>
            </a:extLst>
          </p:cNvPr>
          <p:cNvPicPr>
            <a:picLocks noChangeAspect="1"/>
          </p:cNvPicPr>
          <p:nvPr/>
        </p:nvPicPr>
        <p:blipFill>
          <a:blip r:embed="rId3"/>
          <a:stretch>
            <a:fillRect/>
          </a:stretch>
        </p:blipFill>
        <p:spPr>
          <a:xfrm>
            <a:off x="7299819" y="3581360"/>
            <a:ext cx="3249450" cy="914479"/>
          </a:xfrm>
          <a:prstGeom prst="rect">
            <a:avLst/>
          </a:prstGeom>
        </p:spPr>
      </p:pic>
    </p:spTree>
    <p:extLst>
      <p:ext uri="{BB962C8B-B14F-4D97-AF65-F5344CB8AC3E}">
        <p14:creationId xmlns:p14="http://schemas.microsoft.com/office/powerpoint/2010/main" val="940606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DA340-5DF5-55EC-E556-9EB76F2DA81A}"/>
            </a:ext>
          </a:extLst>
        </p:cNvPr>
        <p:cNvGrpSpPr/>
        <p:nvPr/>
      </p:nvGrpSpPr>
      <p:grpSpPr>
        <a:xfrm>
          <a:off x="0" y="0"/>
          <a:ext cx="0" cy="0"/>
          <a:chOff x="0" y="0"/>
          <a:chExt cx="0" cy="0"/>
        </a:xfrm>
      </p:grpSpPr>
      <p:pic>
        <p:nvPicPr>
          <p:cNvPr id="4" name="Afbeelding 3">
            <a:extLst>
              <a:ext uri="{FF2B5EF4-FFF2-40B4-BE49-F238E27FC236}">
                <a16:creationId xmlns:a16="http://schemas.microsoft.com/office/drawing/2014/main" id="{9A448B7B-AF40-1895-48A7-D5DE6E841597}"/>
              </a:ext>
            </a:extLst>
          </p:cNvPr>
          <p:cNvPicPr>
            <a:picLocks noChangeAspect="1"/>
          </p:cNvPicPr>
          <p:nvPr/>
        </p:nvPicPr>
        <p:blipFill>
          <a:blip r:embed="rId2"/>
          <a:stretch>
            <a:fillRect/>
          </a:stretch>
        </p:blipFill>
        <p:spPr>
          <a:xfrm>
            <a:off x="207265" y="87813"/>
            <a:ext cx="4783786" cy="1546045"/>
          </a:xfrm>
          <a:prstGeom prst="rect">
            <a:avLst/>
          </a:prstGeom>
        </p:spPr>
      </p:pic>
      <p:sp>
        <p:nvSpPr>
          <p:cNvPr id="6" name="Tekstvak 5">
            <a:extLst>
              <a:ext uri="{FF2B5EF4-FFF2-40B4-BE49-F238E27FC236}">
                <a16:creationId xmlns:a16="http://schemas.microsoft.com/office/drawing/2014/main" id="{1BAE367C-840B-8388-C968-EF3514DA70C7}"/>
              </a:ext>
            </a:extLst>
          </p:cNvPr>
          <p:cNvSpPr txBox="1"/>
          <p:nvPr/>
        </p:nvSpPr>
        <p:spPr>
          <a:xfrm>
            <a:off x="6778752" y="663494"/>
            <a:ext cx="4876800"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l-NL" sz="4800" b="1" i="0" u="none" strike="noStrike" kern="1200" cap="none" spc="0" normalizeH="0" baseline="0" noProof="0" dirty="0">
                <a:ln>
                  <a:noFill/>
                </a:ln>
                <a:solidFill>
                  <a:prstClr val="black"/>
                </a:solidFill>
                <a:effectLst/>
                <a:uLnTx/>
                <a:uFillTx/>
                <a:latin typeface="Calibri Light" panose="020F0302020204030204"/>
                <a:ea typeface="+mn-ea"/>
                <a:cs typeface="+mn-cs"/>
              </a:rPr>
              <a:t>Product informatie</a:t>
            </a:r>
            <a:endParaRPr kumimoji="0" lang="nl-NL" sz="4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Tekstvak 9">
            <a:extLst>
              <a:ext uri="{FF2B5EF4-FFF2-40B4-BE49-F238E27FC236}">
                <a16:creationId xmlns:a16="http://schemas.microsoft.com/office/drawing/2014/main" id="{9A99B8F4-230B-67CA-151E-7753158EA066}"/>
              </a:ext>
            </a:extLst>
          </p:cNvPr>
          <p:cNvSpPr txBox="1"/>
          <p:nvPr/>
        </p:nvSpPr>
        <p:spPr>
          <a:xfrm>
            <a:off x="134112" y="1834663"/>
            <a:ext cx="4754880" cy="658835"/>
          </a:xfrm>
          <a:prstGeom prst="rect">
            <a:avLst/>
          </a:prstGeom>
          <a:noFill/>
        </p:spPr>
        <p:txBody>
          <a:bodyPr wrap="square">
            <a:spAutoFit/>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kumimoji="0" lang="nl-NL" sz="3600" b="0" i="0" u="none" strike="noStrike" kern="1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mn-cs"/>
              </a:rPr>
              <a:t>Solar Coat</a:t>
            </a:r>
          </a:p>
        </p:txBody>
      </p:sp>
      <p:sp>
        <p:nvSpPr>
          <p:cNvPr id="3" name="Tekstvak 2">
            <a:extLst>
              <a:ext uri="{FF2B5EF4-FFF2-40B4-BE49-F238E27FC236}">
                <a16:creationId xmlns:a16="http://schemas.microsoft.com/office/drawing/2014/main" id="{784A78D3-1951-1536-610E-B83CE5CEF44E}"/>
              </a:ext>
            </a:extLst>
          </p:cNvPr>
          <p:cNvSpPr txBox="1"/>
          <p:nvPr/>
        </p:nvSpPr>
        <p:spPr>
          <a:xfrm>
            <a:off x="133262" y="2396522"/>
            <a:ext cx="11839282" cy="4461478"/>
          </a:xfrm>
          <a:prstGeom prst="rect">
            <a:avLst/>
          </a:prstGeom>
          <a:noFill/>
        </p:spPr>
        <p:txBody>
          <a:bodyPr wrap="square">
            <a:spAutoFit/>
          </a:bodyPr>
          <a:lstStyle/>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Bescherming handen:</a:t>
            </a:r>
            <a:r>
              <a:rPr lang="nl-NL" sz="2000" b="1" kern="100" dirty="0">
                <a:solidFill>
                  <a:srgbClr val="000000"/>
                </a:solidFill>
                <a:latin typeface="Calibri" panose="020F0502020204030204" pitchFamily="34" charset="0"/>
                <a:ea typeface="Calibri" panose="020F0502020204030204" pitchFamily="34" charset="0"/>
              </a:rPr>
              <a:t>			</a:t>
            </a:r>
            <a:r>
              <a:rPr lang="nl-NL" sz="2000" kern="100" dirty="0">
                <a:solidFill>
                  <a:srgbClr val="000000"/>
                </a:solidFill>
                <a:effectLst/>
                <a:latin typeface="Calibri" panose="020F0502020204030204" pitchFamily="34" charset="0"/>
                <a:ea typeface="Calibri" panose="020F0502020204030204" pitchFamily="34" charset="0"/>
              </a:rPr>
              <a:t>Aanbeveling: beschermingsindex 6, overeenkomstig&gt;480 minuten 					permeatie volgens EN 374): bv nitrilrubber (&gt;=0,4mm) 						</a:t>
            </a:r>
            <a:r>
              <a:rPr lang="nl-NL" sz="2000" kern="100" dirty="0" err="1">
                <a:solidFill>
                  <a:srgbClr val="000000"/>
                </a:solidFill>
                <a:effectLst/>
                <a:latin typeface="Calibri" panose="020F0502020204030204" pitchFamily="34" charset="0"/>
                <a:ea typeface="Calibri" panose="020F0502020204030204" pitchFamily="34" charset="0"/>
              </a:rPr>
              <a:t>butylrubber</a:t>
            </a:r>
            <a:r>
              <a:rPr lang="nl-NL" sz="2000" kern="100" dirty="0">
                <a:solidFill>
                  <a:srgbClr val="000000"/>
                </a:solidFill>
                <a:effectLst/>
                <a:latin typeface="Calibri" panose="020F0502020204030204" pitchFamily="34" charset="0"/>
                <a:ea typeface="Calibri" panose="020F0502020204030204" pitchFamily="34" charset="0"/>
              </a:rPr>
              <a:t> (&gt;0,7mm) en anderen.</a:t>
            </a:r>
          </a:p>
          <a:p>
            <a:pPr>
              <a:lnSpc>
                <a:spcPct val="107000"/>
              </a:lnSpc>
              <a:spcAft>
                <a:spcPts val="800"/>
              </a:spcAft>
            </a:pPr>
            <a:r>
              <a:rPr lang="nl-NL" sz="2000" b="1" kern="100" dirty="0">
                <a:solidFill>
                  <a:srgbClr val="000000"/>
                </a:solidFill>
                <a:effectLst/>
                <a:latin typeface="Calibri" panose="020F0502020204030204" pitchFamily="34" charset="0"/>
                <a:ea typeface="Calibri" panose="020F0502020204030204" pitchFamily="34" charset="0"/>
              </a:rPr>
              <a:t>Oogbescherming:			</a:t>
            </a:r>
            <a:r>
              <a:rPr lang="nl-NL" sz="2000" kern="100" dirty="0">
                <a:solidFill>
                  <a:srgbClr val="000000"/>
                </a:solidFill>
                <a:effectLst/>
                <a:latin typeface="Calibri" panose="020F0502020204030204" pitchFamily="34" charset="0"/>
                <a:ea typeface="Calibri" panose="020F0502020204030204" pitchFamily="34" charset="0"/>
              </a:rPr>
              <a:t>Veiligheidsbril met zijbescherming conform EN166 dragen.</a:t>
            </a:r>
            <a:br>
              <a:rPr lang="nl-NL" sz="2000" kern="100" dirty="0">
                <a:solidFill>
                  <a:srgbClr val="000000"/>
                </a:solidFill>
                <a:effectLst/>
                <a:latin typeface="Calibri" panose="020F0502020204030204" pitchFamily="34" charset="0"/>
                <a:ea typeface="Calibri" panose="020F0502020204030204" pitchFamily="34" charset="0"/>
              </a:rPr>
            </a:br>
            <a:br>
              <a:rPr lang="nl-NL" sz="2000" b="1"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Bescherming van de huid en lichaam:	</a:t>
            </a:r>
            <a:r>
              <a:rPr lang="nl-NL" sz="2000" kern="100" dirty="0">
                <a:solidFill>
                  <a:srgbClr val="000000"/>
                </a:solidFill>
                <a:effectLst/>
                <a:latin typeface="Calibri" panose="020F0502020204030204" pitchFamily="34" charset="0"/>
                <a:ea typeface="Calibri" panose="020F0502020204030204" pitchFamily="34" charset="0"/>
              </a:rPr>
              <a:t>Draag geschikte beschermende kleding.</a:t>
            </a:r>
            <a:br>
              <a:rPr lang="nl-NL" sz="2000" kern="100" dirty="0">
                <a:solidFill>
                  <a:srgbClr val="000000"/>
                </a:solidFill>
                <a:effectLst/>
                <a:latin typeface="Calibri" panose="020F0502020204030204" pitchFamily="34" charset="0"/>
                <a:ea typeface="Calibri" panose="020F0502020204030204" pitchFamily="34" charset="0"/>
              </a:rPr>
            </a:br>
            <a:br>
              <a:rPr lang="nl-NL" sz="2000" b="1"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Bescherming luchtwegen:			</a:t>
            </a:r>
            <a:r>
              <a:rPr lang="nl-NL" sz="2000" kern="100" dirty="0">
                <a:solidFill>
                  <a:srgbClr val="000000"/>
                </a:solidFill>
                <a:effectLst/>
                <a:latin typeface="Calibri" panose="020F0502020204030204" pitchFamily="34" charset="0"/>
                <a:ea typeface="Calibri" panose="020F0502020204030204" pitchFamily="34" charset="0"/>
              </a:rPr>
              <a:t>Normaal gesproken is geen persoonlijke 							 	ademhalingsbescherming vereist. In geval van het risico op 						overmatige vorming van stof een geschikt masker dragen.</a:t>
            </a:r>
            <a:br>
              <a:rPr lang="nl-NL" sz="2000" kern="100" dirty="0">
                <a:solidFill>
                  <a:srgbClr val="000000"/>
                </a:solidFill>
                <a:effectLst/>
                <a:latin typeface="Calibri" panose="020F0502020204030204" pitchFamily="34" charset="0"/>
                <a:ea typeface="Calibri" panose="020F0502020204030204" pitchFamily="34" charset="0"/>
              </a:rPr>
            </a:br>
            <a:br>
              <a:rPr lang="nl-NL" sz="2000" kern="100" dirty="0">
                <a:solidFill>
                  <a:srgbClr val="000000"/>
                </a:solidFill>
                <a:effectLst/>
                <a:latin typeface="Calibri" panose="020F0502020204030204" pitchFamily="34" charset="0"/>
                <a:ea typeface="Calibri" panose="020F0502020204030204" pitchFamily="34" charset="0"/>
              </a:rPr>
            </a:br>
            <a:r>
              <a:rPr lang="nl-NL" sz="2000" b="1" kern="100" dirty="0">
                <a:solidFill>
                  <a:srgbClr val="000000"/>
                </a:solidFill>
                <a:effectLst/>
                <a:latin typeface="Calibri" panose="020F0502020204030204" pitchFamily="34" charset="0"/>
                <a:ea typeface="Calibri" panose="020F0502020204030204" pitchFamily="34" charset="0"/>
              </a:rPr>
              <a:t>Overige informatie: </a:t>
            </a:r>
            <a:r>
              <a:rPr lang="nl-NL" sz="2000" kern="100" dirty="0">
                <a:solidFill>
                  <a:srgbClr val="000000"/>
                </a:solidFill>
                <a:effectLst/>
                <a:latin typeface="Calibri" panose="020F0502020204030204" pitchFamily="34" charset="0"/>
                <a:ea typeface="Calibri" panose="020F0502020204030204" pitchFamily="34" charset="0"/>
              </a:rPr>
              <a:t>			Niet eten en drinken of roken tijdens het gebruik.</a:t>
            </a:r>
            <a:br>
              <a:rPr lang="nl-NL" sz="2000" kern="100" dirty="0">
                <a:solidFill>
                  <a:srgbClr val="000000"/>
                </a:solidFill>
                <a:effectLst/>
                <a:latin typeface="Calibri" panose="020F0502020204030204" pitchFamily="34" charset="0"/>
                <a:ea typeface="Calibri" panose="020F0502020204030204" pitchFamily="34" charset="0"/>
              </a:rPr>
            </a:br>
            <a:r>
              <a:rPr lang="nl-NL" sz="2000" kern="100" dirty="0">
                <a:solidFill>
                  <a:srgbClr val="000000"/>
                </a:solidFill>
                <a:effectLst/>
                <a:latin typeface="Calibri" panose="020F0502020204030204" pitchFamily="34" charset="0"/>
                <a:ea typeface="Calibri" panose="020F0502020204030204" pitchFamily="34" charset="0"/>
              </a:rPr>
              <a:t>					Voor extra informatie raadpleeg het MSDS blad.</a:t>
            </a:r>
          </a:p>
        </p:txBody>
      </p:sp>
    </p:spTree>
    <p:extLst>
      <p:ext uri="{BB962C8B-B14F-4D97-AF65-F5344CB8AC3E}">
        <p14:creationId xmlns:p14="http://schemas.microsoft.com/office/powerpoint/2010/main" val="2731581019"/>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86</TotalTime>
  <Words>1030</Words>
  <Application>Microsoft Office PowerPoint</Application>
  <PresentationFormat>Breedbeeld</PresentationFormat>
  <Paragraphs>30</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Calibri</vt:lpstr>
      <vt:lpstr>Calibri Light</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Patricia Biekman</dc:creator>
  <cp:lastModifiedBy>Patricia Biekman</cp:lastModifiedBy>
  <cp:revision>5</cp:revision>
  <dcterms:created xsi:type="dcterms:W3CDTF">2025-06-06T08:59:44Z</dcterms:created>
  <dcterms:modified xsi:type="dcterms:W3CDTF">2025-06-06T10:26:39Z</dcterms:modified>
</cp:coreProperties>
</file>