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09303A-EB42-4855-AC43-6FA2F4EE7C66}" type="datetimeFigureOut">
              <a:rPr lang="nl-NL" smtClean="0"/>
              <a:t>7-6-2025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0F178B-FA50-4959-AA9E-5CE53F9DA40A}" type="slidenum">
              <a:rPr lang="nl-NL" smtClean="0"/>
              <a:t>‹nr.›</a:t>
            </a:fld>
            <a:endParaRPr lang="nl-NL"/>
          </a:p>
        </p:txBody>
      </p:sp>
    </p:spTree>
    <p:extLst>
      <p:ext uri="{BB962C8B-B14F-4D97-AF65-F5344CB8AC3E}">
        <p14:creationId xmlns:p14="http://schemas.microsoft.com/office/powerpoint/2010/main" val="76142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B0F178B-FA50-4959-AA9E-5CE53F9DA40A}" type="slidenum">
              <a:rPr lang="nl-NL" smtClean="0"/>
              <a:t>4</a:t>
            </a:fld>
            <a:endParaRPr lang="nl-NL"/>
          </a:p>
        </p:txBody>
      </p:sp>
    </p:spTree>
    <p:extLst>
      <p:ext uri="{BB962C8B-B14F-4D97-AF65-F5344CB8AC3E}">
        <p14:creationId xmlns:p14="http://schemas.microsoft.com/office/powerpoint/2010/main" val="3371462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B0F178B-FA50-4959-AA9E-5CE53F9DA40A}" type="slidenum">
              <a:rPr lang="nl-NL" smtClean="0"/>
              <a:t>9</a:t>
            </a:fld>
            <a:endParaRPr lang="nl-NL"/>
          </a:p>
        </p:txBody>
      </p:sp>
    </p:spTree>
    <p:extLst>
      <p:ext uri="{BB962C8B-B14F-4D97-AF65-F5344CB8AC3E}">
        <p14:creationId xmlns:p14="http://schemas.microsoft.com/office/powerpoint/2010/main" val="3506973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088871-D83D-D2C9-2389-91B82FEA6C6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8567C62B-2681-BE38-5756-ABE87D1673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BDBE607-C789-A278-3F45-4A3BC8230176}"/>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15F47A82-B72F-59FB-A39C-0874C50A7DD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FE4CACA-07AC-F9AF-4CAD-089151C040D6}"/>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344221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70C593-96F0-82BC-B795-A5469835B72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68A02F4-8766-F4DE-C561-A40D1825303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EDC655-85E2-1668-FA41-6620AFA7D427}"/>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04354235-FBBD-CDFF-1F7B-DA0C4C9CA7D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DAEFD2B-90CA-3BF8-3126-688DF533EF09}"/>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374835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9EAD84-3722-23AA-1F42-6211E2EDF44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8359BB2-B6B9-B05C-F918-A6BB90C64E6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D3449C3-C1F8-5980-C7DD-20AD6CB769A1}"/>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3D88D1B5-073A-5F35-9447-F28FDA17F86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294995B-899A-2FC7-2C12-EB2470A07EC5}"/>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1787728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138421-306E-FF19-BE75-420EEE11E3B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1860A25-1516-2448-ED7B-9269B1F42A2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F565E51-A6A2-84B9-BE55-F3079DA2A163}"/>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9182A2E5-EB57-45B8-B815-2DB78E15ADD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E94096E-AABA-669B-B834-C6C15271F07D}"/>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2415315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1FBC66-38A8-692C-28D6-7EE07EB9713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60BCA85-E915-05DE-3D49-7A8AEF0CB2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E3FEEDF-7DEA-1232-3792-CC8866335AD2}"/>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90E620E0-C686-8B3C-EB57-6058F13810F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6285455-4B52-3EA8-CF8B-66041C13CA4C}"/>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765960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67D0B0-658D-5C7A-93C8-04ED4A91F50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35FAE98-0C7B-CA20-ABF1-DE88C7F1198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BFCA16B-DEE0-B4A7-7DE0-F790D9028F8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D81919BA-7517-66AD-0361-8690D2D63817}"/>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1BA15099-83CB-DDE6-99EA-1243CC5562C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4003DF1-8F5F-E9CB-95E7-194081345AF6}"/>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741344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ADC8A7-3913-7909-6FAF-6D3464F65C1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23C5E65-7EDA-1E8D-D312-9295AB2AB5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EF7858B-53D3-3707-539E-20349E89563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8B48261-4B7D-61DB-6C92-417EDDA713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8341816-9F34-705C-8E81-E2C436BC8F6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F0860D20-977B-F8A5-F135-7D70F521C08B}"/>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8" name="Tijdelijke aanduiding voor voettekst 7">
            <a:extLst>
              <a:ext uri="{FF2B5EF4-FFF2-40B4-BE49-F238E27FC236}">
                <a16:creationId xmlns:a16="http://schemas.microsoft.com/office/drawing/2014/main" id="{59AABB45-8194-09D6-6F07-D435D39F4EB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4FBD637-02B8-F39E-E315-1B132D61E992}"/>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1712903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EC5BE4-4A1E-FDF3-CCEF-E809BD2CCA6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59D7FDB-33E7-8EFA-4101-952005395955}"/>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4" name="Tijdelijke aanduiding voor voettekst 3">
            <a:extLst>
              <a:ext uri="{FF2B5EF4-FFF2-40B4-BE49-F238E27FC236}">
                <a16:creationId xmlns:a16="http://schemas.microsoft.com/office/drawing/2014/main" id="{3724F213-46A9-8E05-1881-1EEC86EBE9B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4F3B15D-F5E6-B6E1-5EBC-270070D92433}"/>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3359209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07130B0-6E6F-C754-13A1-2683F2A572AE}"/>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3" name="Tijdelijke aanduiding voor voettekst 2">
            <a:extLst>
              <a:ext uri="{FF2B5EF4-FFF2-40B4-BE49-F238E27FC236}">
                <a16:creationId xmlns:a16="http://schemas.microsoft.com/office/drawing/2014/main" id="{11ACBD82-DC39-CDDD-ABC1-9D7DAA25B93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1CFAAFA-CEBB-524B-B42A-C8C1D63050CE}"/>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309565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B7E2D8-6643-01CD-30C7-0D311E13AD7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4862D57-26B0-5472-0E99-B9C4FE8CAB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7B87AE9-8E6C-37F2-C686-AEB3F06DEE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5A92CB2-AA07-8D81-8DE1-5C3EA3008073}"/>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DAA6E21F-3507-900F-5E71-2990D6C3BB4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11B0CFA-D387-80C5-2628-F22319E497F7}"/>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548910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8FB951-1603-5F80-6C20-5E36B7014BC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3EBCF65-481B-CDC1-6050-AF1438831E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3B3B26-E51C-9E6C-FCB9-B833D885FF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1E9E84C-AA51-641B-8762-CE52A5547E0C}"/>
              </a:ext>
            </a:extLst>
          </p:cNvPr>
          <p:cNvSpPr>
            <a:spLocks noGrp="1"/>
          </p:cNvSpPr>
          <p:nvPr>
            <p:ph type="dt" sz="half" idx="10"/>
          </p:nvPr>
        </p:nvSpPr>
        <p:spPr/>
        <p:txBody>
          <a:bodyPr/>
          <a:lstStyle/>
          <a:p>
            <a:fld id="{2AED3FF6-7777-48AF-BDF8-5BD56FDC8026}"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530447EA-89CA-9FA8-1C17-CB31522265A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2FF5D85-9813-959C-C09B-FE92D72DD1C4}"/>
              </a:ext>
            </a:extLst>
          </p:cNvPr>
          <p:cNvSpPr>
            <a:spLocks noGrp="1"/>
          </p:cNvSpPr>
          <p:nvPr>
            <p:ph type="sldNum" sz="quarter" idx="12"/>
          </p:nvPr>
        </p:nvSpPr>
        <p:spPr/>
        <p:txBody>
          <a:bodyPr/>
          <a:lstStyle/>
          <a:p>
            <a:fld id="{462783FC-F17D-4F2D-A3E9-B80784CB659C}" type="slidenum">
              <a:rPr lang="nl-NL" smtClean="0"/>
              <a:t>‹nr.›</a:t>
            </a:fld>
            <a:endParaRPr lang="nl-NL"/>
          </a:p>
        </p:txBody>
      </p:sp>
    </p:spTree>
    <p:extLst>
      <p:ext uri="{BB962C8B-B14F-4D97-AF65-F5344CB8AC3E}">
        <p14:creationId xmlns:p14="http://schemas.microsoft.com/office/powerpoint/2010/main" val="2825429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5D9A51F-2831-BB0F-9A6B-365E769D95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0C7F471-C3B6-275E-4C01-F0EAF22C3E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EB1292D-9838-89DC-8C3C-B379F0E1BD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D3FF6-7777-48AF-BDF8-5BD56FDC8026}"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45647C24-FB6F-057E-4825-CE4FFD4EAF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2717976-8BB6-2E6E-6075-84E5AA73BD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783FC-F17D-4F2D-A3E9-B80784CB659C}" type="slidenum">
              <a:rPr lang="nl-NL" smtClean="0"/>
              <a:t>‹nr.›</a:t>
            </a:fld>
            <a:endParaRPr lang="nl-NL"/>
          </a:p>
        </p:txBody>
      </p:sp>
    </p:spTree>
    <p:extLst>
      <p:ext uri="{BB962C8B-B14F-4D97-AF65-F5344CB8AC3E}">
        <p14:creationId xmlns:p14="http://schemas.microsoft.com/office/powerpoint/2010/main" val="414370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6FFBE63C-D285-672F-7CDD-E5ADD93B6E4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7431326-5FA5-3792-E32A-E9FD6E0D5C0B}"/>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9145F714-3420-5F54-4AA1-F7FE62291AF0}"/>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9" name="Tekstvak 8">
            <a:extLst>
              <a:ext uri="{FF2B5EF4-FFF2-40B4-BE49-F238E27FC236}">
                <a16:creationId xmlns:a16="http://schemas.microsoft.com/office/drawing/2014/main" id="{B525C89C-C5AE-2051-149F-6A8C90307BA6}"/>
              </a:ext>
            </a:extLst>
          </p:cNvPr>
          <p:cNvSpPr txBox="1"/>
          <p:nvPr/>
        </p:nvSpPr>
        <p:spPr>
          <a:xfrm>
            <a:off x="316992" y="2467167"/>
            <a:ext cx="11692128" cy="4361963"/>
          </a:xfrm>
          <a:prstGeom prst="rect">
            <a:avLst/>
          </a:prstGeom>
          <a:noFill/>
        </p:spPr>
        <p:txBody>
          <a:bodyPr wrap="square">
            <a:spAutoFit/>
          </a:bodyPr>
          <a:lstStyle/>
          <a:p>
            <a:pPr marR="63500" indent="-6350">
              <a:lnSpc>
                <a:spcPct val="103000"/>
              </a:lnSpc>
              <a:tabLst>
                <a:tab pos="1209600" algn="ctr"/>
              </a:tabLst>
            </a:pPr>
            <a:r>
              <a:rPr lang="nl-NL" b="1" kern="100" dirty="0">
                <a:solidFill>
                  <a:srgbClr val="000000"/>
                </a:solidFill>
                <a:effectLst/>
                <a:latin typeface="Calibri" panose="020F0502020204030204" pitchFamily="34" charset="0"/>
                <a:ea typeface="Calibri" panose="020F0502020204030204" pitchFamily="34" charset="0"/>
              </a:rPr>
              <a:t>Omschrijving:			</a:t>
            </a:r>
            <a:r>
              <a:rPr lang="nl-NL" kern="100" dirty="0">
                <a:solidFill>
                  <a:srgbClr val="000000"/>
                </a:solidFill>
                <a:latin typeface="Calibri" panose="020F0502020204030204" pitchFamily="34" charset="0"/>
                <a:ea typeface="Calibri" panose="020F0502020204030204" pitchFamily="34" charset="0"/>
              </a:rPr>
              <a:t>2C </a:t>
            </a:r>
            <a:r>
              <a:rPr lang="nl-NL" kern="100" dirty="0" err="1">
                <a:solidFill>
                  <a:srgbClr val="000000"/>
                </a:solidFill>
                <a:latin typeface="Calibri" panose="020F0502020204030204" pitchFamily="34" charset="0"/>
                <a:ea typeface="Calibri" panose="020F0502020204030204" pitchFamily="34" charset="0"/>
              </a:rPr>
              <a:t>Color</a:t>
            </a:r>
            <a:r>
              <a:rPr lang="nl-NL" kern="100" dirty="0">
                <a:solidFill>
                  <a:srgbClr val="000000"/>
                </a:solidFill>
                <a:latin typeface="Calibri" panose="020F0502020204030204" pitchFamily="34" charset="0"/>
                <a:ea typeface="Calibri" panose="020F0502020204030204" pitchFamily="34" charset="0"/>
              </a:rPr>
              <a:t> Coat  is een transparante 2-componenten </a:t>
            </a:r>
            <a:r>
              <a:rPr lang="nl-NL" kern="100" dirty="0" err="1">
                <a:solidFill>
                  <a:srgbClr val="000000"/>
                </a:solidFill>
                <a:latin typeface="Calibri" panose="020F0502020204030204" pitchFamily="34" charset="0"/>
                <a:ea typeface="Calibri" panose="020F0502020204030204" pitchFamily="34" charset="0"/>
              </a:rPr>
              <a:t>polysiloxan</a:t>
            </a:r>
            <a:r>
              <a:rPr lang="nl-NL" kern="100" dirty="0">
                <a:solidFill>
                  <a:srgbClr val="000000"/>
                </a:solidFill>
                <a:latin typeface="Calibri" panose="020F0502020204030204" pitchFamily="34" charset="0"/>
                <a:ea typeface="Calibri" panose="020F0502020204030204" pitchFamily="34" charset="0"/>
              </a:rPr>
              <a:t>-epoxy 					coating. De op nanotechnologie gebaseerde coating is een 1-laags systeem </a:t>
            </a:r>
            <a:br>
              <a:rPr lang="nl-NL" kern="100" dirty="0">
                <a:solidFill>
                  <a:srgbClr val="000000"/>
                </a:solidFill>
                <a:latin typeface="Calibri" panose="020F0502020204030204" pitchFamily="34" charset="0"/>
                <a:ea typeface="Calibri" panose="020F0502020204030204" pitchFamily="34" charset="0"/>
              </a:rPr>
            </a:br>
            <a:r>
              <a:rPr lang="nl-NL" kern="100" dirty="0">
                <a:solidFill>
                  <a:srgbClr val="000000"/>
                </a:solidFill>
                <a:latin typeface="Calibri" panose="020F0502020204030204" pitchFamily="34" charset="0"/>
                <a:ea typeface="Calibri" panose="020F0502020204030204" pitchFamily="34" charset="0"/>
              </a:rPr>
              <a:t>		                  	welke in één arbeidsgang wordt aangebracht.</a:t>
            </a:r>
            <a:br>
              <a:rPr lang="nl-NL" kern="100" dirty="0">
                <a:solidFill>
                  <a:srgbClr val="000000"/>
                </a:solidFill>
                <a:latin typeface="Calibri" panose="020F0502020204030204" pitchFamily="34" charset="0"/>
                <a:ea typeface="Calibri" panose="020F0502020204030204" pitchFamily="34" charset="0"/>
              </a:rPr>
            </a:br>
            <a:br>
              <a:rPr lang="nl-NL" kern="100" dirty="0">
                <a:solidFill>
                  <a:srgbClr val="000000"/>
                </a:solidFill>
                <a:latin typeface="Calibri" panose="020F0502020204030204" pitchFamily="34" charset="0"/>
                <a:ea typeface="Calibri" panose="020F0502020204030204" pitchFamily="34" charset="0"/>
              </a:rPr>
            </a:br>
            <a:r>
              <a:rPr lang="nl-NL" b="1" dirty="0">
                <a:solidFill>
                  <a:srgbClr val="000000"/>
                </a:solidFill>
                <a:latin typeface="Calibri" panose="020F0502020204030204" pitchFamily="34" charset="0"/>
                <a:ea typeface="Calibri" panose="020F0502020204030204" pitchFamily="34" charset="0"/>
              </a:rPr>
              <a:t>Gebruiksdoel:			</a:t>
            </a:r>
            <a:r>
              <a:rPr lang="nl-NL" dirty="0">
                <a:solidFill>
                  <a:srgbClr val="000000"/>
                </a:solidFill>
                <a:effectLst/>
                <a:latin typeface="Calibri" panose="020F0502020204030204" pitchFamily="34" charset="0"/>
                <a:ea typeface="Calibri" panose="020F0502020204030204" pitchFamily="34" charset="0"/>
              </a:rPr>
              <a:t>2C </a:t>
            </a:r>
            <a:r>
              <a:rPr lang="nl-NL" dirty="0" err="1">
                <a:solidFill>
                  <a:srgbClr val="000000"/>
                </a:solidFill>
                <a:effectLst/>
                <a:latin typeface="Calibri" panose="020F0502020204030204" pitchFamily="34" charset="0"/>
                <a:ea typeface="Calibri" panose="020F0502020204030204" pitchFamily="34" charset="0"/>
              </a:rPr>
              <a:t>Color</a:t>
            </a:r>
            <a:r>
              <a:rPr lang="nl-NL" dirty="0">
                <a:solidFill>
                  <a:srgbClr val="000000"/>
                </a:solidFill>
                <a:effectLst/>
                <a:latin typeface="Calibri" panose="020F0502020204030204" pitchFamily="34" charset="0"/>
                <a:ea typeface="Calibri" panose="020F0502020204030204" pitchFamily="34" charset="0"/>
              </a:rPr>
              <a:t> Coat  wordt  gebruikt voor het coaten van oppervlakken welke 					door de jaren onderhevig zijn geweest aan vervuiling en/of verkleuring. 					Ondergronden die een andere kleurstelling nodig hebben of een 						beschermende doelstelling hebben.</a:t>
            </a:r>
            <a:br>
              <a:rPr lang="nl-NL" dirty="0">
                <a:solidFill>
                  <a:srgbClr val="000000"/>
                </a:solidFill>
                <a:effectLst/>
                <a:latin typeface="Calibri" panose="020F0502020204030204" pitchFamily="34" charset="0"/>
                <a:ea typeface="Calibri" panose="020F0502020204030204" pitchFamily="34" charset="0"/>
              </a:rPr>
            </a:br>
            <a:br>
              <a:rPr lang="nl-NL" dirty="0">
                <a:solidFill>
                  <a:srgbClr val="000000"/>
                </a:solidFill>
                <a:effectLst/>
                <a:latin typeface="Calibri" panose="020F0502020204030204" pitchFamily="34" charset="0"/>
                <a:ea typeface="Calibri" panose="020F0502020204030204" pitchFamily="34" charset="0"/>
              </a:rPr>
            </a:br>
            <a:r>
              <a:rPr lang="nl-NL" b="1" kern="100" dirty="0">
                <a:solidFill>
                  <a:srgbClr val="000000"/>
                </a:solidFill>
                <a:effectLst/>
                <a:latin typeface="Calibri" panose="020F0502020204030204" pitchFamily="34" charset="0"/>
                <a:ea typeface="Calibri" panose="020F0502020204030204" pitchFamily="34" charset="0"/>
              </a:rPr>
              <a:t>Toepassingen:		</a:t>
            </a:r>
            <a:r>
              <a:rPr lang="nl-NL" b="1" kern="100" dirty="0">
                <a:solidFill>
                  <a:srgbClr val="000000"/>
                </a:solidFill>
                <a:latin typeface="Calibri" panose="020F0502020204030204" pitchFamily="34" charset="0"/>
                <a:ea typeface="Calibri" panose="020F0502020204030204" pitchFamily="34" charset="0"/>
              </a:rPr>
              <a:t>	</a:t>
            </a:r>
            <a:r>
              <a:rPr lang="nl-NL" kern="100" dirty="0">
                <a:solidFill>
                  <a:srgbClr val="000000"/>
                </a:solidFill>
                <a:effectLst/>
                <a:latin typeface="Calibri" panose="020F0502020204030204" pitchFamily="34" charset="0"/>
                <a:ea typeface="Calibri" panose="020F0502020204030204" pitchFamily="34" charset="0"/>
              </a:rPr>
              <a:t>Aluminium gevel beplating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kern="100" dirty="0">
                <a:solidFill>
                  <a:srgbClr val="000000"/>
                </a:solidFill>
                <a:effectLst/>
                <a:latin typeface="Calibri" panose="020F0502020204030204" pitchFamily="34" charset="0"/>
                <a:ea typeface="Calibri" panose="020F0502020204030204" pitchFamily="34" charset="0"/>
              </a:rPr>
              <a:t>						                 </a:t>
            </a:r>
            <a:r>
              <a:rPr lang="nl-NL" kern="100" dirty="0">
                <a:solidFill>
                  <a:srgbClr val="000000"/>
                </a:solidFill>
                <a:latin typeface="Calibri" panose="020F0502020204030204" pitchFamily="34" charset="0"/>
                <a:ea typeface="Calibri" panose="020F0502020204030204" pitchFamily="34" charset="0"/>
              </a:rPr>
              <a:t> </a:t>
            </a:r>
            <a:r>
              <a:rPr lang="nl-NL" kern="100" dirty="0" err="1">
                <a:solidFill>
                  <a:srgbClr val="000000"/>
                </a:solidFill>
                <a:effectLst/>
                <a:latin typeface="Calibri" panose="020F0502020204030204" pitchFamily="34" charset="0"/>
                <a:ea typeface="Calibri" panose="020F0502020204030204" pitchFamily="34" charset="0"/>
              </a:rPr>
              <a:t>Gepoedercoate</a:t>
            </a:r>
            <a:r>
              <a:rPr lang="nl-NL" kern="100" dirty="0">
                <a:solidFill>
                  <a:srgbClr val="000000"/>
                </a:solidFill>
                <a:effectLst/>
                <a:latin typeface="Calibri" panose="020F0502020204030204" pitchFamily="34" charset="0"/>
                <a:ea typeface="Calibri" panose="020F0502020204030204" pitchFamily="34" charset="0"/>
              </a:rPr>
              <a:t> oppervlakken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kern="100" dirty="0">
                <a:solidFill>
                  <a:srgbClr val="000000"/>
                </a:solidFill>
                <a:effectLst/>
                <a:latin typeface="Calibri" panose="020F0502020204030204" pitchFamily="34" charset="0"/>
                <a:ea typeface="Calibri" panose="020F0502020204030204" pitchFamily="34" charset="0"/>
              </a:rPr>
              <a:t>					                           Stalen ondergronden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kern="100" dirty="0">
                <a:solidFill>
                  <a:srgbClr val="000000"/>
                </a:solidFill>
                <a:effectLst/>
                <a:latin typeface="Calibri" panose="020F0502020204030204" pitchFamily="34" charset="0"/>
                <a:ea typeface="Calibri" panose="020F0502020204030204" pitchFamily="34" charset="0"/>
              </a:rPr>
              <a:t>				                                   </a:t>
            </a:r>
            <a:r>
              <a:rPr lang="nl-NL" kern="100" dirty="0" err="1">
                <a:solidFill>
                  <a:srgbClr val="000000"/>
                </a:solidFill>
                <a:effectLst/>
                <a:latin typeface="Calibri" panose="020F0502020204030204" pitchFamily="34" charset="0"/>
                <a:ea typeface="Calibri" panose="020F0502020204030204" pitchFamily="34" charset="0"/>
              </a:rPr>
              <a:t>Trespa</a:t>
            </a:r>
            <a:r>
              <a:rPr lang="nl-NL" kern="100" dirty="0">
                <a:solidFill>
                  <a:srgbClr val="000000"/>
                </a:solidFill>
                <a:effectLst/>
                <a:latin typeface="Calibri" panose="020F0502020204030204" pitchFamily="34" charset="0"/>
                <a:ea typeface="Calibri" panose="020F0502020204030204" pitchFamily="34" charset="0"/>
              </a:rPr>
              <a:t> gevelbeplating </a:t>
            </a:r>
            <a:br>
              <a:rPr lang="nl-NL" kern="100" dirty="0">
                <a:solidFill>
                  <a:srgbClr val="000000"/>
                </a:solidFill>
                <a:effectLst/>
                <a:latin typeface="Calibri" panose="020F0502020204030204" pitchFamily="34" charset="0"/>
                <a:ea typeface="Calibri" panose="020F0502020204030204" pitchFamily="34" charset="0"/>
              </a:rPr>
            </a:br>
            <a:r>
              <a:rPr lang="nl-NL" kern="100" dirty="0">
                <a:solidFill>
                  <a:srgbClr val="000000"/>
                </a:solidFill>
                <a:effectLst/>
                <a:latin typeface="Calibri" panose="020F0502020204030204" pitchFamily="34" charset="0"/>
                <a:ea typeface="Calibri" panose="020F0502020204030204" pitchFamily="34" charset="0"/>
              </a:rPr>
              <a:t>				                          Beton en minerale ondergronden</a:t>
            </a:r>
            <a:br>
              <a:rPr lang="nl-NL" kern="100" dirty="0">
                <a:solidFill>
                  <a:srgbClr val="000000"/>
                </a:solidFill>
                <a:effectLst/>
                <a:latin typeface="Calibri" panose="020F0502020204030204" pitchFamily="34" charset="0"/>
                <a:ea typeface="Calibri" panose="020F0502020204030204" pitchFamily="34" charset="0"/>
              </a:rPr>
            </a:br>
            <a:r>
              <a:rPr lang="nl-NL" kern="100" dirty="0">
                <a:solidFill>
                  <a:srgbClr val="000000"/>
                </a:solidFill>
                <a:effectLst/>
                <a:latin typeface="Calibri" panose="020F0502020204030204" pitchFamily="34" charset="0"/>
                <a:ea typeface="Calibri" panose="020F0502020204030204" pitchFamily="34" charset="0"/>
              </a:rPr>
              <a:t>		                                              Kunststof toepassingen</a:t>
            </a:r>
            <a:r>
              <a:rPr lang="nl-NL" sz="1600" kern="100"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3856715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46E1D-9D12-A21F-9748-7A44520D25A1}"/>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6E670E8E-D1DF-A88D-551D-199EC72C9CA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2C30BD2B-5293-EE8A-608F-F6FFFB0A8689}"/>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BD1C5235-1AE6-19B2-EF77-7A3A52BF5135}"/>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5A4597D7-EE18-5476-90DB-DB9A6BBC4CF4}"/>
              </a:ext>
            </a:extLst>
          </p:cNvPr>
          <p:cNvSpPr txBox="1"/>
          <p:nvPr/>
        </p:nvSpPr>
        <p:spPr>
          <a:xfrm>
            <a:off x="195072" y="2653780"/>
            <a:ext cx="11241024" cy="2029273"/>
          </a:xfrm>
          <a:prstGeom prst="rect">
            <a:avLst/>
          </a:prstGeom>
          <a:noFill/>
        </p:spPr>
        <p:txBody>
          <a:bodyPr wrap="square">
            <a:spAutoFit/>
          </a:bodyPr>
          <a:lstStyle/>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marL="1009650" algn="ct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marL="113030" marR="62865" algn="just">
              <a:lnSpc>
                <a:spcPct val="100000"/>
              </a:lnSpc>
              <a:spcAft>
                <a:spcPts val="270"/>
              </a:spcAft>
              <a:buNone/>
            </a:pPr>
            <a:r>
              <a:rPr lang="nl-NL" sz="900" i="1" kern="100" dirty="0">
                <a:solidFill>
                  <a:srgbClr val="000000"/>
                </a:solidFill>
                <a:effectLst/>
                <a:latin typeface="Calibri" panose="020F0502020204030204" pitchFamily="34" charset="0"/>
                <a:ea typeface="Calibri" panose="020F0502020204030204" pitchFamily="34" charset="0"/>
              </a:rPr>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 </a:t>
            </a:r>
            <a:endParaRPr lang="nl-NL" sz="9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900" i="1" kern="100" dirty="0">
                <a:solidFill>
                  <a:srgbClr val="000000"/>
                </a:solidFill>
                <a:effectLst/>
                <a:latin typeface="Calibri" panose="020F0502020204030204" pitchFamily="34" charset="0"/>
                <a:ea typeface="Calibri" panose="020F0502020204030204" pitchFamily="34" charset="0"/>
              </a:rPr>
              <a:t> </a:t>
            </a:r>
            <a:r>
              <a:rPr lang="nl-NL" sz="900" b="1" kern="100" dirty="0">
                <a:solidFill>
                  <a:srgbClr val="B1AFB4"/>
                </a:solidFill>
                <a:effectLst/>
                <a:latin typeface="Calibri" panose="020F0502020204030204" pitchFamily="34" charset="0"/>
                <a:ea typeface="Calibri" panose="020F0502020204030204" pitchFamily="34" charset="0"/>
              </a:rPr>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a:t>
            </a:r>
            <a:endParaRPr lang="nl-NL" sz="900" dirty="0"/>
          </a:p>
        </p:txBody>
      </p:sp>
    </p:spTree>
    <p:extLst>
      <p:ext uri="{BB962C8B-B14F-4D97-AF65-F5344CB8AC3E}">
        <p14:creationId xmlns:p14="http://schemas.microsoft.com/office/powerpoint/2010/main" val="3937358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41611-9DFD-F18B-07BF-1AE1227DF21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BF0E713-6D20-BB22-C548-9D25F8450E22}"/>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0D161611-1EBB-0EC9-D5F1-511C0BBA43FC}"/>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4A38F76A-7BCC-C347-2336-D146483DABF9}"/>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897E0772-2228-0EED-EEDA-14BC6DEAD492}"/>
              </a:ext>
            </a:extLst>
          </p:cNvPr>
          <p:cNvSpPr txBox="1"/>
          <p:nvPr/>
        </p:nvSpPr>
        <p:spPr>
          <a:xfrm>
            <a:off x="304800" y="2601206"/>
            <a:ext cx="10997184" cy="3477875"/>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Voornaamste kenmerken</a:t>
            </a:r>
            <a:r>
              <a:rPr lang="nl-NL" sz="2000" b="1" dirty="0">
                <a:solidFill>
                  <a:srgbClr val="000000"/>
                </a:solidFill>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2C </a:t>
            </a:r>
            <a:r>
              <a:rPr lang="nl-NL" sz="2000" dirty="0" err="1">
                <a:solidFill>
                  <a:srgbClr val="000000"/>
                </a:solidFill>
                <a:latin typeface="Calibri" panose="020F0502020204030204" pitchFamily="34" charset="0"/>
                <a:ea typeface="Calibri" panose="020F0502020204030204" pitchFamily="34" charset="0"/>
              </a:rPr>
              <a:t>Color</a:t>
            </a:r>
            <a:r>
              <a:rPr lang="nl-NL" sz="2000" dirty="0">
                <a:solidFill>
                  <a:srgbClr val="000000"/>
                </a:solidFill>
                <a:latin typeface="Calibri" panose="020F0502020204030204" pitchFamily="34" charset="0"/>
                <a:ea typeface="Calibri" panose="020F0502020204030204" pitchFamily="34" charset="0"/>
              </a:rPr>
              <a:t> Coat is in 35 verschillende kleuren te verkrijgen. 					Het product kan zonder op te ruwen aangebracht worden 					op het oppervlak.</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De </a:t>
            </a:r>
            <a:r>
              <a:rPr lang="nl-NL" sz="2000" dirty="0" err="1">
                <a:solidFill>
                  <a:srgbClr val="000000"/>
                </a:solidFill>
                <a:latin typeface="Calibri" panose="020F0502020204030204" pitchFamily="34" charset="0"/>
                <a:ea typeface="Calibri" panose="020F0502020204030204" pitchFamily="34" charset="0"/>
              </a:rPr>
              <a:t>aangebrachete</a:t>
            </a:r>
            <a:r>
              <a:rPr lang="nl-NL" sz="2000" dirty="0">
                <a:solidFill>
                  <a:srgbClr val="000000"/>
                </a:solidFill>
                <a:latin typeface="Calibri" panose="020F0502020204030204" pitchFamily="34" charset="0"/>
                <a:ea typeface="Calibri" panose="020F0502020204030204" pitchFamily="34" charset="0"/>
              </a:rPr>
              <a:t> </a:t>
            </a:r>
            <a:r>
              <a:rPr lang="nl-NL" sz="2000" dirty="0" err="1">
                <a:solidFill>
                  <a:srgbClr val="000000"/>
                </a:solidFill>
                <a:latin typeface="Calibri" panose="020F0502020204030204" pitchFamily="34" charset="0"/>
                <a:ea typeface="Calibri" panose="020F0502020204030204" pitchFamily="34" charset="0"/>
              </a:rPr>
              <a:t>nanolaag</a:t>
            </a:r>
            <a:r>
              <a:rPr lang="nl-NL" sz="2000" dirty="0">
                <a:solidFill>
                  <a:srgbClr val="000000"/>
                </a:solidFill>
                <a:latin typeface="Calibri" panose="020F0502020204030204" pitchFamily="34" charset="0"/>
                <a:ea typeface="Calibri" panose="020F0502020204030204" pitchFamily="34" charset="0"/>
              </a:rPr>
              <a:t> geeft een langdurige 						bescherming tegen vervuiling (10 jaar)</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Beschermt langdurig tegen verwering door UV en 						weersinvloeden.</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Behoudt langdurig zijn glans</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Vuil hecht zich minder aan de ondergrond en is eenvoudig 					te verwijderen.</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Product is siliconen vrij.</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843163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F72D7-F72D-57A8-3673-05934557A13B}"/>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88F0D96-CF7A-AAF0-292D-B48B32A4669F}"/>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35F5582-2949-B96C-FFFB-B75B36287F49}"/>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AF1F971F-762F-25B5-2DCD-074B4D95E512}"/>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9536D6EE-DE8D-11F1-9A7C-77E5EC1E8863}"/>
              </a:ext>
            </a:extLst>
          </p:cNvPr>
          <p:cNvSpPr txBox="1"/>
          <p:nvPr/>
        </p:nvSpPr>
        <p:spPr>
          <a:xfrm>
            <a:off x="256032" y="2437323"/>
            <a:ext cx="11667744" cy="4170309"/>
          </a:xfrm>
          <a:prstGeom prst="rect">
            <a:avLst/>
          </a:prstGeom>
          <a:noFill/>
        </p:spPr>
        <p:txBody>
          <a:bodyPr wrap="square">
            <a:spAutoFit/>
          </a:bodyPr>
          <a:lstStyle/>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het verwijderen van eventuele aanslag en/of vetten raden wij de 					volgende stappen aan te volgen.</a:t>
            </a:r>
          </a:p>
          <a:p>
            <a:pPr marL="3175" marR="0" lvl="0" indent="0" algn="l" defTabSz="914400" rtl="0" eaLnBrk="1" fontAlgn="auto" latinLnBrk="0" hangingPunct="1">
              <a:lnSpc>
                <a:spcPct val="107000"/>
              </a:lnSpc>
              <a:spcBef>
                <a:spcPts val="0"/>
              </a:spcBef>
              <a:spcAft>
                <a:spcPts val="800"/>
              </a:spcAft>
              <a:buClrTx/>
              <a:buSzTx/>
              <a:buFontTx/>
              <a:buNone/>
              <a:tabLst/>
              <a:defRPr/>
            </a:pPr>
            <a:r>
              <a:rPr kumimoji="0" lang="nl-NL"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Reinigen: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Cleaner schudden voor gebruik.</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Aanbrengen door middel van sproeien.</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Reinigen met de </a:t>
            </a:r>
            <a:r>
              <a:rPr kumimoji="0" lang="nl-NL" sz="2000" b="0" i="0" u="none" strike="noStrike" kern="1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mn-cs"/>
              </a:rPr>
              <a:t>nano</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microvezeldoek of een zachte doek, spons of  					borstel.</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Eventueel naspoelen met water en bij grote oppervlakken met 					ruitenwisser droogtrekken.		</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Voor extra reinigingsinformatie raadpl</a:t>
            </a:r>
            <a:r>
              <a:rPr kumimoji="0" lang="nl-NL"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eeg het productblad “ Cleaner.” </a:t>
            </a:r>
            <a:endParaRPr lang="nl-NL" sz="2000" dirty="0">
              <a:solidFill>
                <a:srgbClr val="000000"/>
              </a:solidFill>
              <a:latin typeface="Calibri" panose="020F0502020204030204" pitchFamily="34" charset="0"/>
              <a:ea typeface="Calibri" panose="020F0502020204030204" pitchFamily="34" charset="0"/>
            </a:endParaRPr>
          </a:p>
          <a:p>
            <a:pPr marL="3175">
              <a:lnSpc>
                <a:spcPct val="107000"/>
              </a:lnSpc>
              <a:spcAft>
                <a:spcPts val="800"/>
              </a:spcAft>
              <a:buNone/>
            </a:pPr>
            <a:br>
              <a:rPr lang="nl-NL" sz="1800" dirty="0">
                <a:solidFill>
                  <a:srgbClr val="000000"/>
                </a:solidFill>
                <a:effectLst/>
                <a:latin typeface="Calibri" panose="020F0502020204030204" pitchFamily="34" charset="0"/>
                <a:ea typeface="Calibri" panose="020F0502020204030204" pitchFamily="34" charset="0"/>
              </a:rPr>
            </a:br>
            <a:endParaRPr lang="nl-NL" sz="18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1381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15185-DF44-0788-3599-1A995A22920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0C40CFE-CD1E-AC1B-A1F1-82A43FEAF47D}"/>
              </a:ext>
            </a:extLst>
          </p:cNvPr>
          <p:cNvPicPr>
            <a:picLocks noChangeAspect="1"/>
          </p:cNvPicPr>
          <p:nvPr/>
        </p:nvPicPr>
        <p:blipFill>
          <a:blip r:embed="rId3"/>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53797C9-61CD-0655-B761-7DB1BE06C22E}"/>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5250DA43-0351-01C9-8AAC-0AEAA7BB8FA4}"/>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85FEB7F6-B002-7F11-E5A2-83F430140BE2}"/>
              </a:ext>
            </a:extLst>
          </p:cNvPr>
          <p:cNvSpPr txBox="1"/>
          <p:nvPr/>
        </p:nvSpPr>
        <p:spPr>
          <a:xfrm>
            <a:off x="329184" y="2674358"/>
            <a:ext cx="11618976" cy="4093428"/>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Aanbrengen</a:t>
            </a:r>
            <a:r>
              <a:rPr lang="nl-NL" sz="2000" b="1" dirty="0">
                <a:solidFill>
                  <a:srgbClr val="000000"/>
                </a:solidFill>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Na droging 2C Colour Coat aanbrengen geschiedt gedaan te worden door 				een professional.</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Meng component A met component B in verhouding 7,5 :1(75 gram en 10 				gram).Mix de componenten goed, zodat de vloeistof dun vloeibaar wordt 				Als applicatietechniek is gebruikmaking van mohair roller of XVLP 					spuitinstallatie aan te raden met een spuitmond(</a:t>
            </a:r>
            <a:r>
              <a:rPr lang="nl-NL" sz="2000" dirty="0" err="1">
                <a:solidFill>
                  <a:srgbClr val="000000"/>
                </a:solidFill>
                <a:effectLst/>
                <a:latin typeface="Calibri" panose="020F0502020204030204" pitchFamily="34" charset="0"/>
                <a:ea typeface="Calibri" panose="020F0502020204030204" pitchFamily="34" charset="0"/>
              </a:rPr>
              <a:t>nozzle</a:t>
            </a:r>
            <a:r>
              <a:rPr lang="nl-NL" sz="2000" dirty="0">
                <a:solidFill>
                  <a:srgbClr val="000000"/>
                </a:solidFill>
                <a:effectLst/>
                <a:latin typeface="Calibri" panose="020F0502020204030204" pitchFamily="34" charset="0"/>
                <a:ea typeface="Calibri" panose="020F0502020204030204" pitchFamily="34" charset="0"/>
              </a:rPr>
              <a:t>) van  0.8 ~ 1 mm, 				om een gelijke dikte van de coating te bewerkstelligen. Bij grote 					oppervlakten dient gewerkt te worden in kleinere gedeelten. </a:t>
            </a:r>
            <a:endParaRPr lang="nl-NL" sz="2000" b="1" dirty="0">
              <a:solidFill>
                <a:srgbClr val="000000"/>
              </a:solidFill>
              <a:latin typeface="Calibri" panose="020F0502020204030204" pitchFamily="34" charset="0"/>
              <a:ea typeface="Calibri" panose="020F0502020204030204" pitchFamily="34" charset="0"/>
            </a:endParaRPr>
          </a:p>
          <a:p>
            <a:pPr marL="901065" marR="295275" algn="l">
              <a:lnSpc>
                <a:spcPct val="100000"/>
              </a:lnSpc>
              <a:buNone/>
            </a:pPr>
            <a:r>
              <a:rPr lang="nl-NL" sz="2000" b="1" dirty="0">
                <a:solidFill>
                  <a:srgbClr val="000000"/>
                </a:solidFill>
                <a:latin typeface="Calibri" panose="020F0502020204030204" pitchFamily="34" charset="0"/>
                <a:ea typeface="Calibri" panose="020F0502020204030204" pitchFamily="34" charset="0"/>
              </a:rPr>
              <a:t>				</a:t>
            </a:r>
            <a:r>
              <a:rPr lang="nl-NL" sz="2000" i="0" kern="100" dirty="0">
                <a:solidFill>
                  <a:srgbClr val="000000"/>
                </a:solidFill>
                <a:effectLst/>
                <a:latin typeface="Calibri" panose="020F0502020204030204" pitchFamily="34" charset="0"/>
                <a:ea typeface="Calibri" panose="020F0502020204030204" pitchFamily="34" charset="0"/>
              </a:rPr>
              <a:t>Indien men niet de beschikking heeft over een spuitinstallatie, kan de 					coating ook worden aangebracht met een  mohair roller.  Het gewenste 				resultaat zal afhangen van de mate waarin men gespecialiseerd is in 					deze aanbrengtechniek. De maximale verwerkingstijd bedraagt 2 uur, 					afhankelijk van de omgevingsomstandigheden.</a:t>
            </a:r>
            <a:endParaRPr lang="nl-NL" sz="18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28312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223C7-B18F-A250-B245-8C263E027A7A}"/>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C5B9194-66D0-0D35-1558-74095CB078E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E9DFAA1-74C6-16A6-C60C-3192861261A4}"/>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1AD211D6-4F4C-45B7-B117-9CC3F365C0D3}"/>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C56BAC4B-F728-B671-8539-6EAF2556F5F0}"/>
              </a:ext>
            </a:extLst>
          </p:cNvPr>
          <p:cNvSpPr txBox="1"/>
          <p:nvPr/>
        </p:nvSpPr>
        <p:spPr>
          <a:xfrm>
            <a:off x="231648" y="2564630"/>
            <a:ext cx="11862816" cy="3170099"/>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Aanbrengen</a:t>
            </a:r>
          </a:p>
          <a:p>
            <a:r>
              <a:rPr lang="nl-NL" sz="2000" b="1" dirty="0">
                <a:solidFill>
                  <a:srgbClr val="FF0000"/>
                </a:solidFill>
                <a:latin typeface="Calibri" panose="020F0502020204030204" pitchFamily="34" charset="0"/>
                <a:ea typeface="Calibri" panose="020F0502020204030204" pitchFamily="34" charset="0"/>
              </a:rPr>
              <a:t>Let op!				</a:t>
            </a:r>
            <a:r>
              <a:rPr lang="nl-NL" sz="2000" dirty="0">
                <a:solidFill>
                  <a:srgbClr val="000000"/>
                </a:solidFill>
                <a:effectLst/>
                <a:latin typeface="Calibri" panose="020F0502020204030204" pitchFamily="34" charset="0"/>
                <a:ea typeface="Calibri" panose="020F0502020204030204" pitchFamily="34" charset="0"/>
              </a:rPr>
              <a:t>Voordat er wordt gestart voer altijd eerst een proef uit, op 0,5m2 op een niet 				zichtbare plaats. Let op bij toepassingen, niet verwerken in direct zonlicht, 				wind of regen. Laat de verpakking niet open staan tijdens de applicatie. </a:t>
            </a:r>
            <a:br>
              <a:rPr lang="nl-NL" sz="2000" dirty="0">
                <a:solidFill>
                  <a:srgbClr val="000000"/>
                </a:solidFill>
                <a:effectLst/>
                <a:latin typeface="Calibri" panose="020F0502020204030204" pitchFamily="34" charset="0"/>
                <a:ea typeface="Calibri" panose="020F0502020204030204" pitchFamily="34" charset="0"/>
              </a:rPr>
            </a:br>
            <a:endParaRPr lang="nl-NL" sz="2000" b="1" dirty="0">
              <a:solidFill>
                <a:srgbClr val="FF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dirty="0">
                <a:solidFill>
                  <a:srgbClr val="000000"/>
                </a:solidFill>
                <a:effectLst/>
                <a:latin typeface="Calibri" panose="020F0502020204030204" pitchFamily="34" charset="0"/>
                <a:ea typeface="Calibri" panose="020F0502020204030204" pitchFamily="34" charset="0"/>
              </a:rPr>
              <a:t>Behandelde oppervlakken kunnen het beste gereinigd worden met een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microvezeldoek en Conditioner van Pattycoatings of een milde 					reiniger waaraan geen schuurmiddelen, zuren en/of biocides zijn 					toegevoegd. Voor een </a:t>
            </a:r>
            <a:r>
              <a:rPr lang="nl-NL" sz="2000" dirty="0" err="1">
                <a:solidFill>
                  <a:srgbClr val="000000"/>
                </a:solidFill>
                <a:effectLst/>
                <a:latin typeface="Calibri" panose="020F0502020204030204" pitchFamily="34" charset="0"/>
                <a:ea typeface="Calibri" panose="020F0502020204030204" pitchFamily="34" charset="0"/>
              </a:rPr>
              <a:t>streeploos</a:t>
            </a:r>
            <a:r>
              <a:rPr lang="nl-NL" sz="2000" dirty="0">
                <a:solidFill>
                  <a:srgbClr val="000000"/>
                </a:solidFill>
                <a:effectLst/>
                <a:latin typeface="Calibri" panose="020F0502020204030204" pitchFamily="34" charset="0"/>
                <a:ea typeface="Calibri" panose="020F0502020204030204" pitchFamily="34" charset="0"/>
              </a:rPr>
              <a:t> resultaat kan deze reiniger het best 					worden verdund met osmose (kalkvrij water). </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12188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DE88-5D9B-1E0A-41EF-5276EFA4686F}"/>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0422268-4330-FA51-C164-26DCB156E98D}"/>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8C3140F4-6587-7B4E-9885-571A4AB685D5}"/>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BE54E44D-1DC4-658C-0231-4A0794B71AC5}"/>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3041795C-5CB8-8318-2C0A-4A41A10A1F66}"/>
              </a:ext>
            </a:extLst>
          </p:cNvPr>
          <p:cNvSpPr txBox="1"/>
          <p:nvPr/>
        </p:nvSpPr>
        <p:spPr>
          <a:xfrm>
            <a:off x="243840" y="2436607"/>
            <a:ext cx="11594592" cy="3959289"/>
          </a:xfrm>
          <a:prstGeom prst="rect">
            <a:avLst/>
          </a:prstGeom>
          <a:noFill/>
        </p:spPr>
        <p:txBody>
          <a:bodyPr wrap="square">
            <a:spAutoFit/>
          </a:bodyPr>
          <a:lstStyle/>
          <a:p>
            <a:pPr marL="6350" marR="63500" indent="-6350" algn="l">
              <a:lnSpc>
                <a:spcPct val="103000"/>
              </a:lnSpc>
              <a:spcAft>
                <a:spcPts val="20"/>
              </a:spcAft>
              <a:buNone/>
              <a:tabLst>
                <a:tab pos="1336040" algn="ctr"/>
                <a:tab pos="2251710" algn="ctr"/>
                <a:tab pos="2701290" algn="ctr"/>
                <a:tab pos="3416935" algn="ctr"/>
                <a:tab pos="4053205" algn="ctr"/>
                <a:tab pos="4890770" algn="ctr"/>
              </a:tabLst>
            </a:pPr>
            <a:r>
              <a:rPr lang="nl-NL" sz="2000" b="1" kern="100" dirty="0">
                <a:solidFill>
                  <a:srgbClr val="000000"/>
                </a:solidFill>
                <a:effectLst/>
                <a:latin typeface="Calibri" panose="020F0502020204030204" pitchFamily="34" charset="0"/>
                <a:ea typeface="Calibri" panose="020F0502020204030204" pitchFamily="34" charset="0"/>
              </a:rPr>
              <a:t>Verwerkingstijden:				    </a:t>
            </a:r>
            <a:r>
              <a:rPr lang="nl-NL" sz="2000" kern="100" dirty="0">
                <a:solidFill>
                  <a:srgbClr val="000000"/>
                </a:solidFill>
                <a:effectLst/>
                <a:latin typeface="Calibri" panose="020F0502020204030204" pitchFamily="34" charset="0"/>
                <a:ea typeface="Calibri" panose="020F0502020204030204" pitchFamily="34" charset="0"/>
              </a:rPr>
              <a:t>Inductietijd		            : c.a. 20 minuten </a:t>
            </a:r>
          </a:p>
          <a:p>
            <a:pPr marL="3153410" marR="63500" indent="-4445">
              <a:lnSpc>
                <a:spcPct val="102000"/>
              </a:lnSpc>
              <a:spcAft>
                <a:spcPts val="35"/>
              </a:spcAft>
            </a:pPr>
            <a:r>
              <a:rPr lang="nl-NL" sz="2000" kern="100" dirty="0">
                <a:solidFill>
                  <a:srgbClr val="000000"/>
                </a:solidFill>
                <a:effectLst/>
                <a:latin typeface="Calibri" panose="020F0502020204030204" pitchFamily="34" charset="0"/>
                <a:ea typeface="Calibri" panose="020F0502020204030204" pitchFamily="34" charset="0"/>
              </a:rPr>
              <a:t>		Verwerkingstijd                : 4 uur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Stofdroog</a:t>
            </a:r>
            <a:r>
              <a:rPr lang="nl-NL" sz="2000" kern="100" dirty="0">
                <a:solidFill>
                  <a:srgbClr val="000000"/>
                </a:solidFill>
                <a:effectLst/>
                <a:latin typeface="Calibri" panose="020F0502020204030204" pitchFamily="34" charset="0"/>
                <a:ea typeface="Calibri" panose="020F0502020204030204" pitchFamily="34" charset="0"/>
              </a:rPr>
              <a:t>                          : 90 minuten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Doorgedroogd</a:t>
            </a:r>
            <a:r>
              <a:rPr lang="nl-NL" sz="2000" kern="100" dirty="0">
                <a:solidFill>
                  <a:srgbClr val="000000"/>
                </a:solidFill>
                <a:effectLst/>
                <a:latin typeface="Calibri" panose="020F0502020204030204" pitchFamily="34" charset="0"/>
                <a:ea typeface="Calibri" panose="020F0502020204030204" pitchFamily="34" charset="0"/>
              </a:rPr>
              <a:t> 	            : 6 uur </a:t>
            </a:r>
          </a:p>
          <a:p>
            <a:pPr marL="6350" marR="63500" indent="-6350" algn="l">
              <a:lnSpc>
                <a:spcPct val="107000"/>
              </a:lnSpc>
              <a:spcAft>
                <a:spcPts val="20"/>
              </a:spcAft>
              <a:buNone/>
              <a:tabLst>
                <a:tab pos="3576955" algn="ctr"/>
                <a:tab pos="4681220" algn="ctr"/>
              </a:tabLst>
            </a:pPr>
            <a:r>
              <a:rPr lang="nl-NL" sz="2000" kern="100" dirty="0">
                <a:solidFill>
                  <a:srgbClr val="000000"/>
                </a:solidFill>
                <a:effectLst/>
                <a:latin typeface="Calibri" panose="020F0502020204030204" pitchFamily="34" charset="0"/>
                <a:ea typeface="Calibri" panose="020F0502020204030204" pitchFamily="34" charset="0"/>
              </a:rPr>
              <a:t>		                                                            Volledig uitgehard            :48 uur</a:t>
            </a:r>
          </a:p>
          <a:p>
            <a:pPr marL="6350" marR="63500" indent="-6350" algn="l">
              <a:lnSpc>
                <a:spcPct val="107000"/>
              </a:lnSpc>
              <a:spcAft>
                <a:spcPts val="20"/>
              </a:spcAft>
              <a:buNone/>
              <a:tabLst>
                <a:tab pos="3576955" algn="ctr"/>
                <a:tab pos="4681220" algn="ctr"/>
              </a:tabLst>
            </a:pPr>
            <a:endParaRPr lang="nl-NL" sz="2000" kern="100" dirty="0">
              <a:solidFill>
                <a:srgbClr val="000000"/>
              </a:solidFill>
              <a:latin typeface="Calibri" panose="020F0502020204030204" pitchFamily="34" charset="0"/>
              <a:ea typeface="Calibri" panose="020F0502020204030204" pitchFamily="34" charset="0"/>
            </a:endParaRPr>
          </a:p>
          <a:p>
            <a:pPr marL="6350" marR="63500" indent="-6350" algn="l">
              <a:lnSpc>
                <a:spcPct val="103000"/>
              </a:lnSpc>
              <a:spcAft>
                <a:spcPts val="135"/>
              </a:spcAft>
              <a:buNone/>
              <a:tabLst>
                <a:tab pos="1304290" algn="ctr"/>
                <a:tab pos="2251710" algn="ctr"/>
                <a:tab pos="2701290" algn="ctr"/>
                <a:tab pos="4707255" algn="ctr"/>
              </a:tabLst>
            </a:pPr>
            <a:r>
              <a:rPr lang="nl-NL" sz="2000" b="1" kern="100" dirty="0">
                <a:solidFill>
                  <a:srgbClr val="000000"/>
                </a:solidFill>
                <a:effectLst/>
                <a:latin typeface="Calibri" panose="020F0502020204030204" pitchFamily="34" charset="0"/>
                <a:ea typeface="Calibri" panose="020F0502020204030204" pitchFamily="34" charset="0"/>
              </a:rPr>
              <a:t>Applicatiemiddel  	 	 	</a:t>
            </a:r>
            <a:r>
              <a:rPr lang="nl-NL" sz="2000" kern="100" dirty="0">
                <a:solidFill>
                  <a:srgbClr val="000000"/>
                </a:solidFill>
                <a:effectLst/>
                <a:latin typeface="Calibri" panose="020F0502020204030204" pitchFamily="34" charset="0"/>
                <a:ea typeface="Calibri" panose="020F0502020204030204" pitchFamily="34" charset="0"/>
              </a:rPr>
              <a:t>               Aanbevolen rol: Nanocoat </a:t>
            </a:r>
            <a:r>
              <a:rPr lang="nl-NL" sz="2000" kern="100" dirty="0" err="1">
                <a:solidFill>
                  <a:srgbClr val="000000"/>
                </a:solidFill>
                <a:effectLst/>
                <a:latin typeface="Calibri" panose="020F0502020204030204" pitchFamily="34" charset="0"/>
                <a:ea typeface="Calibri" panose="020F0502020204030204" pitchFamily="34" charset="0"/>
              </a:rPr>
              <a:t>lakrol</a:t>
            </a:r>
            <a:r>
              <a:rPr lang="nl-NL" sz="2000" kern="100" dirty="0">
                <a:solidFill>
                  <a:srgbClr val="000000"/>
                </a:solidFill>
                <a:effectLst/>
                <a:latin typeface="Calibri" panose="020F0502020204030204" pitchFamily="34" charset="0"/>
                <a:ea typeface="Calibri" panose="020F0502020204030204" pitchFamily="34" charset="0"/>
              </a:rPr>
              <a:t> of een </a:t>
            </a:r>
            <a:r>
              <a:rPr lang="nl-NL" sz="2000" kern="100" dirty="0" err="1">
                <a:solidFill>
                  <a:srgbClr val="000000"/>
                </a:solidFill>
                <a:effectLst/>
                <a:latin typeface="Calibri" panose="020F0502020204030204" pitchFamily="34" charset="0"/>
                <a:ea typeface="Calibri" panose="020F0502020204030204" pitchFamily="34" charset="0"/>
              </a:rPr>
              <a:t>lakrol</a:t>
            </a:r>
            <a:r>
              <a:rPr lang="nl-NL" sz="2000" kern="100" dirty="0">
                <a:solidFill>
                  <a:srgbClr val="000000"/>
                </a:solidFill>
                <a:effectLst/>
                <a:latin typeface="Calibri" panose="020F0502020204030204" pitchFamily="34" charset="0"/>
                <a:ea typeface="Calibri" panose="020F0502020204030204" pitchFamily="34" charset="0"/>
              </a:rPr>
              <a:t> van polyesterschuim</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p>
          <a:p>
            <a:pPr marL="6350" marR="63500" indent="-6350" algn="l">
              <a:lnSpc>
                <a:spcPct val="107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XVLP spuit apparatuur 	              </a:t>
            </a:r>
            <a:r>
              <a:rPr lang="nl-NL" sz="2000" kern="100" dirty="0">
                <a:solidFill>
                  <a:srgbClr val="000000"/>
                </a:solidFill>
                <a:effectLst/>
                <a:latin typeface="Calibri" panose="020F0502020204030204" pitchFamily="34" charset="0"/>
                <a:ea typeface="Calibri" panose="020F0502020204030204" pitchFamily="34" charset="0"/>
              </a:rPr>
              <a:t>Verdunnen  	 	: -------</a:t>
            </a:r>
          </a:p>
          <a:p>
            <a:pPr marL="6350" marR="63500" indent="-6350" algn="l">
              <a:lnSpc>
                <a:spcPct val="107000"/>
              </a:lnSpc>
              <a:spcAft>
                <a:spcPts val="20"/>
              </a:spcAft>
              <a:buNone/>
              <a:tabLst>
                <a:tab pos="3458845" algn="ctr"/>
                <a:tab pos="4053205" algn="ctr"/>
                <a:tab pos="4700905" algn="ctr"/>
              </a:tabLst>
            </a:pPr>
            <a:r>
              <a:rPr lang="nl-NL" sz="2000" kern="100" dirty="0">
                <a:solidFill>
                  <a:srgbClr val="000000"/>
                </a:solidFill>
                <a:effectLst/>
                <a:latin typeface="Calibri" panose="020F0502020204030204" pitchFamily="34" charset="0"/>
                <a:ea typeface="Calibri" panose="020F0502020204030204" pitchFamily="34" charset="0"/>
              </a:rPr>
              <a:t>		  	Spuitopening  	 	: stand 5  </a:t>
            </a:r>
          </a:p>
          <a:p>
            <a:pPr marL="6350" marR="63500" indent="-6350" algn="l">
              <a:lnSpc>
                <a:spcPct val="107000"/>
              </a:lnSpc>
              <a:spcAft>
                <a:spcPts val="20"/>
              </a:spcAft>
              <a:buNone/>
              <a:tabLst>
                <a:tab pos="3452495" algn="ctr"/>
                <a:tab pos="4053205" algn="ctr"/>
                <a:tab pos="4782185"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Luchtvolume 	 	: 50 tot 70% </a:t>
            </a:r>
          </a:p>
          <a:p>
            <a:pPr marL="6350" marR="63500" indent="-6350" algn="l">
              <a:lnSpc>
                <a:spcPct val="107000"/>
              </a:lnSpc>
              <a:spcAft>
                <a:spcPts val="20"/>
              </a:spcAft>
              <a:buNone/>
              <a:tabLst>
                <a:tab pos="3673475" algn="ctr"/>
                <a:tab pos="4710430" algn="ctr"/>
              </a:tabLst>
            </a:pPr>
            <a:r>
              <a:rPr lang="nl-NL" sz="2000" kern="100" dirty="0">
                <a:solidFill>
                  <a:srgbClr val="000000"/>
                </a:solidFill>
                <a:effectLst/>
                <a:latin typeface="Calibri" panose="020F0502020204030204" pitchFamily="34" charset="0"/>
                <a:ea typeface="Calibri" panose="020F0502020204030204" pitchFamily="34" charset="0"/>
              </a:rPr>
              <a:t>		                                   Reiniging gereedschap 	: Methanol</a:t>
            </a:r>
            <a:endParaRPr lang="nl-NL" sz="2000"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2853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4AA16-BBC4-F458-E352-6F22AAD5E76F}"/>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3FB208AD-ECC9-662E-AA9D-650B7D1B964B}"/>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1249DBB4-3A79-CE1B-A91B-1A59BD9EC9B4}"/>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36E5CCE4-A9F9-9080-C236-65996312D9B9}"/>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60A4B5A5-A8D7-2A1B-7A7E-C88684D57E70}"/>
              </a:ext>
            </a:extLst>
          </p:cNvPr>
          <p:cNvSpPr txBox="1"/>
          <p:nvPr/>
        </p:nvSpPr>
        <p:spPr>
          <a:xfrm>
            <a:off x="207264" y="2538113"/>
            <a:ext cx="11497056" cy="3549690"/>
          </a:xfrm>
          <a:prstGeom prst="rect">
            <a:avLst/>
          </a:prstGeom>
          <a:noFill/>
        </p:spPr>
        <p:txBody>
          <a:bodyPr wrap="square">
            <a:spAutoFit/>
          </a:bodyPr>
          <a:lstStyle/>
          <a:p>
            <a:pPr marL="6350" marR="63500" indent="-6350" algn="l">
              <a:lnSpc>
                <a:spcPct val="103000"/>
              </a:lnSpc>
              <a:spcAft>
                <a:spcPts val="20"/>
              </a:spcAft>
              <a:buNone/>
              <a:tabLst>
                <a:tab pos="1233805" algn="ctr"/>
                <a:tab pos="1801495" algn="ctr"/>
                <a:tab pos="2251710" algn="ctr"/>
                <a:tab pos="2701290" algn="ctr"/>
                <a:tab pos="4461510" algn="ctr"/>
              </a:tabLst>
            </a:pPr>
            <a:r>
              <a:rPr lang="nl-NL" sz="1800"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Kleur en glans: 	 	 	 		</a:t>
            </a:r>
            <a:r>
              <a:rPr lang="nl-NL" sz="2000" kern="100" dirty="0">
                <a:solidFill>
                  <a:srgbClr val="000000"/>
                </a:solidFill>
                <a:effectLst/>
                <a:latin typeface="Calibri" panose="020F0502020204030204" pitchFamily="34" charset="0"/>
                <a:ea typeface="Calibri" panose="020F0502020204030204" pitchFamily="34" charset="0"/>
              </a:rPr>
              <a:t>Kleur droogt zichtbaar als zijdeglans op. </a:t>
            </a:r>
          </a:p>
          <a:p>
            <a:pPr marL="901065" marR="63500" indent="-6350" algn="l">
              <a:lnSpc>
                <a:spcPct val="107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marL="6350" marR="63500" indent="-6350">
              <a:lnSpc>
                <a:spcPct val="103000"/>
              </a:lnSpc>
              <a:spcAft>
                <a:spcPts val="20"/>
              </a:spcAft>
              <a:tabLst>
                <a:tab pos="1169035" algn="ctr"/>
                <a:tab pos="1801495" algn="ctr"/>
                <a:tab pos="2251710" algn="ctr"/>
                <a:tab pos="2701290" algn="ctr"/>
                <a:tab pos="442976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Verpakking:</a:t>
            </a: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C</a:t>
            </a:r>
            <a:r>
              <a:rPr lang="nl-NL" sz="2000" kern="100" dirty="0">
                <a:solidFill>
                  <a:srgbClr val="000000"/>
                </a:solidFill>
                <a:effectLst/>
                <a:latin typeface="Calibri" panose="020F0502020204030204" pitchFamily="34" charset="0"/>
                <a:ea typeface="Calibri" panose="020F0502020204030204" pitchFamily="34" charset="0"/>
              </a:rPr>
              <a:t>omponent  A  in 0,75 kg en Component  B in 0,1 kg</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Verbruik:</a:t>
            </a:r>
            <a:r>
              <a:rPr lang="nl-NL" sz="2000" kern="100" dirty="0">
                <a:solidFill>
                  <a:srgbClr val="000000"/>
                </a:solidFill>
                <a:effectLst/>
                <a:latin typeface="Calibri" panose="020F0502020204030204" pitchFamily="34" charset="0"/>
                <a:ea typeface="Calibri" panose="020F0502020204030204" pitchFamily="34" charset="0"/>
              </a:rPr>
              <a:t>						Theoretisch rendement: 10-20m2p/kg (1 laag)</a:t>
            </a:r>
            <a:br>
              <a:rPr lang="nl-NL" sz="2000" kern="100" dirty="0">
                <a:solidFill>
                  <a:srgbClr val="000000"/>
                </a:solidFill>
                <a:effectLst/>
                <a:latin typeface="Calibri" panose="020F0502020204030204" pitchFamily="34" charset="0"/>
                <a:ea typeface="Calibri" panose="020F0502020204030204" pitchFamily="34" charset="0"/>
              </a:rPr>
            </a:b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Verwerkingsconditie:				</a:t>
            </a:r>
            <a:r>
              <a:rPr lang="nl-NL" sz="2000" dirty="0">
                <a:solidFill>
                  <a:srgbClr val="000000"/>
                </a:solidFill>
                <a:effectLst/>
                <a:latin typeface="Calibri" panose="020F0502020204030204" pitchFamily="34" charset="0"/>
                <a:ea typeface="Calibri" panose="020F0502020204030204" pitchFamily="34" charset="0"/>
              </a:rPr>
              <a:t>Tijdens het aanbrengen van de 2C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mag de 							luchtvochtigheid maximaal 85% zijn en dient de temperatuur							van het te behandelen oppervlak minimaal 5ºC boven het 							dauwpunt te liggen. </a:t>
            </a:r>
            <a:r>
              <a:rPr lang="nl-NL" sz="1800" kern="100" dirty="0">
                <a:solidFill>
                  <a:srgbClr val="000000"/>
                </a:solidFill>
                <a:effectLst/>
                <a:latin typeface="Calibri" panose="020F0502020204030204" pitchFamily="34" charset="0"/>
                <a:ea typeface="Calibri" panose="020F0502020204030204" pitchFamily="34" charset="0"/>
              </a:rPr>
              <a:t>	</a:t>
            </a:r>
          </a:p>
          <a:p>
            <a:pPr marL="6350" marR="63500" indent="-6350" algn="l">
              <a:lnSpc>
                <a:spcPct val="103000"/>
              </a:lnSpc>
              <a:spcAft>
                <a:spcPts val="20"/>
              </a:spcAft>
              <a:tabLst>
                <a:tab pos="1169035" algn="ctr"/>
                <a:tab pos="1801495" algn="ctr"/>
                <a:tab pos="2251710" algn="ctr"/>
                <a:tab pos="2701290" algn="ctr"/>
                <a:tab pos="4429760" algn="ctr"/>
              </a:tabLst>
            </a:pPr>
            <a:endParaRPr lang="nl-NL" sz="18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3629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0A84A-1DA1-D4AE-7747-FB435B902099}"/>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77702DBD-01AC-033E-98B5-C4448C11B52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2D83F25-DC5B-5FCB-3873-AB68281F8088}"/>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1C5D7B9B-A196-EC1E-1AE7-4435B3CC1FD4}"/>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E6BFE2DA-ACB6-2F23-89A7-592ABFD61CEC}"/>
              </a:ext>
            </a:extLst>
          </p:cNvPr>
          <p:cNvSpPr txBox="1"/>
          <p:nvPr/>
        </p:nvSpPr>
        <p:spPr>
          <a:xfrm>
            <a:off x="243840" y="2451296"/>
            <a:ext cx="11679936" cy="4649734"/>
          </a:xfrm>
          <a:prstGeom prst="rect">
            <a:avLst/>
          </a:prstGeom>
          <a:noFill/>
        </p:spPr>
        <p:txBody>
          <a:bodyPr wrap="square">
            <a:spAutoFit/>
          </a:bodyPr>
          <a:lstStyle/>
          <a:p>
            <a:r>
              <a:rPr lang="nl-NL" sz="2000" b="1" dirty="0"/>
              <a:t>VOC gehalte:</a:t>
            </a:r>
            <a:r>
              <a:rPr lang="nl-NL" sz="2000" dirty="0"/>
              <a:t>					EU grenswaarde voor dit product (</a:t>
            </a:r>
            <a:r>
              <a:rPr lang="nl-NL" sz="2000" dirty="0" err="1"/>
              <a:t>cat.A</a:t>
            </a:r>
            <a:r>
              <a:rPr lang="nl-NL" sz="2000" dirty="0"/>
              <a:t>/j); 500 g/l (2010) 						Dit product bevat maximaal 500 g/l VOS. Dit product is 						oplosmiddelrijk, voldoet voor professioneel gebruik 							binnen, niet aan </a:t>
            </a:r>
            <a:r>
              <a:rPr lang="nl-NL" sz="2000" dirty="0" err="1"/>
              <a:t>arbo</a:t>
            </a:r>
            <a:r>
              <a:rPr lang="nl-NL" sz="2000" dirty="0"/>
              <a:t>. </a:t>
            </a:r>
          </a:p>
          <a:p>
            <a:endParaRPr lang="nl-NL" sz="2000" dirty="0"/>
          </a:p>
          <a:p>
            <a:endParaRPr lang="nl-NL" sz="2000" dirty="0"/>
          </a:p>
          <a:p>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kern="100" dirty="0">
                <a:solidFill>
                  <a:srgbClr val="000000"/>
                </a:solidFill>
                <a:effectLst/>
                <a:latin typeface="Calibri" panose="020F0502020204030204" pitchFamily="34" charset="0"/>
                <a:ea typeface="Calibri" panose="020F0502020204030204" pitchFamily="34" charset="0"/>
              </a:rPr>
              <a:t>Zorg voor een geschikte ventilatie in de verwerkingsruimte. </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endParaRPr lang="nl-NL" sz="2000" dirty="0"/>
          </a:p>
          <a:p>
            <a:endParaRPr lang="nl-NL" sz="2000" dirty="0"/>
          </a:p>
          <a:p>
            <a:pPr>
              <a:lnSpc>
                <a:spcPct val="103000"/>
              </a:lnSpc>
              <a:spcAft>
                <a:spcPts val="20"/>
              </a:spcAft>
              <a:buNone/>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3000"/>
              </a:lnSpc>
              <a:spcAft>
                <a:spcPts val="20"/>
              </a:spcAft>
              <a:buNone/>
              <a:tabLst>
                <a:tab pos="975360" algn="ctr"/>
                <a:tab pos="3634105"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1800" kern="100" dirty="0">
              <a:solidFill>
                <a:srgbClr val="000000"/>
              </a:solidFill>
              <a:effectLst/>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6FEA997F-C476-3099-4AE2-BFDB168292F8}"/>
              </a:ext>
            </a:extLst>
          </p:cNvPr>
          <p:cNvPicPr>
            <a:picLocks noChangeAspect="1"/>
          </p:cNvPicPr>
          <p:nvPr/>
        </p:nvPicPr>
        <p:blipFill>
          <a:blip r:embed="rId3"/>
          <a:stretch>
            <a:fillRect/>
          </a:stretch>
        </p:blipFill>
        <p:spPr>
          <a:xfrm>
            <a:off x="8589168" y="5980142"/>
            <a:ext cx="2206943" cy="774259"/>
          </a:xfrm>
          <a:prstGeom prst="rect">
            <a:avLst/>
          </a:prstGeom>
        </p:spPr>
      </p:pic>
    </p:spTree>
    <p:extLst>
      <p:ext uri="{BB962C8B-B14F-4D97-AF65-F5344CB8AC3E}">
        <p14:creationId xmlns:p14="http://schemas.microsoft.com/office/powerpoint/2010/main" val="1262777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61299-14C8-2BC1-D4D7-324F4387445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2ABF9E8-99D7-CA45-9AA9-0A9EC7609B58}"/>
              </a:ext>
            </a:extLst>
          </p:cNvPr>
          <p:cNvPicPr>
            <a:picLocks noChangeAspect="1"/>
          </p:cNvPicPr>
          <p:nvPr/>
        </p:nvPicPr>
        <p:blipFill>
          <a:blip r:embed="rId3"/>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476EE5B-0D46-05E8-2EFC-5972476D8433}"/>
              </a:ext>
            </a:extLst>
          </p:cNvPr>
          <p:cNvSpPr txBox="1"/>
          <p:nvPr/>
        </p:nvSpPr>
        <p:spPr>
          <a:xfrm>
            <a:off x="6729984"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9D699F2E-B9C8-5B9A-3215-742F2FFE5ABC}"/>
              </a:ext>
            </a:extLst>
          </p:cNvPr>
          <p:cNvSpPr txBox="1"/>
          <p:nvPr/>
        </p:nvSpPr>
        <p:spPr>
          <a:xfrm>
            <a:off x="85344" y="1865376"/>
            <a:ext cx="4632960"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2C </a:t>
            </a:r>
            <a:r>
              <a:rPr lang="nl-NL" sz="3600" b="1" kern="100" dirty="0" err="1">
                <a:solidFill>
                  <a:srgbClr val="000000"/>
                </a:solidFill>
                <a:latin typeface="Calibri" panose="020F0502020204030204" pitchFamily="34" charset="0"/>
                <a:ea typeface="Calibri" panose="020F0502020204030204" pitchFamily="34" charset="0"/>
              </a:rPr>
              <a:t>Color</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E4C75C4A-93B2-7837-CBE5-E11A2580E260}"/>
              </a:ext>
            </a:extLst>
          </p:cNvPr>
          <p:cNvSpPr txBox="1"/>
          <p:nvPr/>
        </p:nvSpPr>
        <p:spPr>
          <a:xfrm>
            <a:off x="182880" y="2426158"/>
            <a:ext cx="11789664" cy="4552785"/>
          </a:xfrm>
          <a:prstGeom prst="rect">
            <a:avLst/>
          </a:prstGeom>
          <a:noFill/>
        </p:spPr>
        <p:txBody>
          <a:bodyPr wrap="square">
            <a:spAutoFit/>
          </a:bodyPr>
          <a:lstStyle/>
          <a:p>
            <a:pPr>
              <a:lnSpc>
                <a:spcPct val="103000"/>
              </a:lnSpc>
              <a:spcAft>
                <a:spcPts val="20"/>
              </a:spcAft>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a:t>
            </a:r>
            <a:r>
              <a:rPr lang="nl-NL" sz="2000" kern="100" dirty="0">
                <a:solidFill>
                  <a:srgbClr val="000000"/>
                </a:solidFill>
                <a:latin typeface="Calibri" panose="020F0502020204030204" pitchFamily="34" charset="0"/>
                <a:ea typeface="Calibri" panose="020F0502020204030204" pitchFamily="34" charset="0"/>
              </a:rPr>
              <a:t>permeatie </a:t>
            </a:r>
            <a:r>
              <a:rPr lang="nl-NL" sz="2000" kern="100" dirty="0">
                <a:solidFill>
                  <a:srgbClr val="000000"/>
                </a:solidFill>
                <a:effectLst/>
                <a:latin typeface="Calibri" panose="020F0502020204030204" pitchFamily="34" charset="0"/>
                <a:ea typeface="Calibri" panose="020F0502020204030204" pitchFamily="34" charset="0"/>
              </a:rPr>
              <a:t>EN 374): bv. nitrilrubber (&gt; = 0,4 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 = 0,7 </a:t>
            </a:r>
            <a:r>
              <a:rPr lang="nl-NL" sz="2000" kern="100" dirty="0">
                <a:solidFill>
                  <a:srgbClr val="000000"/>
                </a:solidFill>
                <a:latin typeface="Calibri" panose="020F0502020204030204" pitchFamily="34" charset="0"/>
                <a:ea typeface="Calibri" panose="020F0502020204030204" pitchFamily="34" charset="0"/>
              </a:rPr>
              <a:t>mm) en volgens anderen.</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 166 dragen.</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het lichaam: 	</a:t>
            </a:r>
            <a:r>
              <a:rPr lang="nl-NL" sz="2000" kern="100" dirty="0">
                <a:solidFill>
                  <a:srgbClr val="000000"/>
                </a:solidFill>
                <a:effectLst/>
                <a:latin typeface="Calibri" panose="020F0502020204030204" pitchFamily="34" charset="0"/>
                <a:ea typeface="Calibri" panose="020F0502020204030204" pitchFamily="34" charset="0"/>
              </a:rPr>
              <a:t>Niet vereist onder normale gebruiksomstandigheden. </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Bescherming luchtwegen</a:t>
            </a:r>
            <a:r>
              <a:rPr lang="nl-NL" sz="2000" kern="100" dirty="0">
                <a:solidFill>
                  <a:srgbClr val="000000"/>
                </a:solidFill>
                <a:effectLst/>
                <a:latin typeface="Calibri" panose="020F0502020204030204" pitchFamily="34" charset="0"/>
                <a:ea typeface="Calibri" panose="020F0502020204030204" pitchFamily="34" charset="0"/>
              </a:rPr>
              <a:t>:                                 Normaal gesproken is geen persoonlijke ademhalingsbescherming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vereist. In geval van het risico op overmatige vorming van stof een              </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geschikt masker dragen.</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8469783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1471</Words>
  <Application>Microsoft Office PowerPoint</Application>
  <PresentationFormat>Breedbeeld</PresentationFormat>
  <Paragraphs>62</Paragraphs>
  <Slides>10</Slides>
  <Notes>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11</cp:revision>
  <dcterms:created xsi:type="dcterms:W3CDTF">2025-06-07T17:45:33Z</dcterms:created>
  <dcterms:modified xsi:type="dcterms:W3CDTF">2025-06-07T22:08:03Z</dcterms:modified>
</cp:coreProperties>
</file>